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97" r:id="rId5"/>
    <p:sldId id="381" r:id="rId6"/>
    <p:sldId id="395" r:id="rId7"/>
    <p:sldId id="393" r:id="rId8"/>
    <p:sldId id="396" r:id="rId9"/>
    <p:sldId id="403" r:id="rId10"/>
    <p:sldId id="406" r:id="rId11"/>
    <p:sldId id="407" r:id="rId12"/>
    <p:sldId id="404" r:id="rId13"/>
    <p:sldId id="405" r:id="rId14"/>
    <p:sldId id="408" r:id="rId15"/>
    <p:sldId id="411" r:id="rId16"/>
    <p:sldId id="383" r:id="rId17"/>
    <p:sldId id="398" r:id="rId18"/>
    <p:sldId id="399" r:id="rId19"/>
    <p:sldId id="401" r:id="rId20"/>
    <p:sldId id="402" r:id="rId21"/>
    <p:sldId id="394" r:id="rId2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15.10.2025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15.10.2025</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a:solidFill>
                  <a:schemeClr val="tx1">
                    <a:lumMod val="85000"/>
                    <a:lumOff val="15000"/>
                  </a:schemeClr>
                </a:solidFill>
                <a:latin typeface="Montserrat Alternates" panose="00000500000000000000" pitchFamily="50" charset="-94"/>
              </a:rPr>
              <a:t>ULUSLARARASI İLİŞKİLER KOORDİNATÖRLÜĞÜ </a:t>
            </a: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o"/>
          <p:cNvGraphicFramePr>
            <a:graphicFrameLocks noGrp="1"/>
          </p:cNvGraphicFramePr>
          <p:nvPr>
            <p:extLst>
              <p:ext uri="{D42A27DB-BD31-4B8C-83A1-F6EECF244321}">
                <p14:modId xmlns:p14="http://schemas.microsoft.com/office/powerpoint/2010/main" val="554458000"/>
              </p:ext>
            </p:extLst>
          </p:nvPr>
        </p:nvGraphicFramePr>
        <p:xfrm>
          <a:off x="980303" y="1392195"/>
          <a:ext cx="9835978" cy="3616410"/>
        </p:xfrm>
        <a:graphic>
          <a:graphicData uri="http://schemas.openxmlformats.org/drawingml/2006/table">
            <a:tbl>
              <a:tblPr/>
              <a:tblGrid>
                <a:gridCol w="655209">
                  <a:extLst>
                    <a:ext uri="{9D8B030D-6E8A-4147-A177-3AD203B41FA5}">
                      <a16:colId xmlns:a16="http://schemas.microsoft.com/office/drawing/2014/main" val="20000"/>
                    </a:ext>
                  </a:extLst>
                </a:gridCol>
                <a:gridCol w="1397714">
                  <a:extLst>
                    <a:ext uri="{9D8B030D-6E8A-4147-A177-3AD203B41FA5}">
                      <a16:colId xmlns:a16="http://schemas.microsoft.com/office/drawing/2014/main" val="20001"/>
                    </a:ext>
                  </a:extLst>
                </a:gridCol>
                <a:gridCol w="2221628">
                  <a:extLst>
                    <a:ext uri="{9D8B030D-6E8A-4147-A177-3AD203B41FA5}">
                      <a16:colId xmlns:a16="http://schemas.microsoft.com/office/drawing/2014/main" val="20002"/>
                    </a:ext>
                  </a:extLst>
                </a:gridCol>
                <a:gridCol w="5561427">
                  <a:extLst>
                    <a:ext uri="{9D8B030D-6E8A-4147-A177-3AD203B41FA5}">
                      <a16:colId xmlns:a16="http://schemas.microsoft.com/office/drawing/2014/main" val="20003"/>
                    </a:ext>
                  </a:extLst>
                </a:gridCol>
              </a:tblGrid>
              <a:tr h="363123">
                <a:tc>
                  <a:txBody>
                    <a:bodyPr/>
                    <a:lstStyle/>
                    <a:p>
                      <a:pPr>
                        <a:lnSpc>
                          <a:spcPct val="115000"/>
                        </a:lnSpc>
                        <a:spcAft>
                          <a:spcPts val="0"/>
                        </a:spcAft>
                      </a:pPr>
                      <a:r>
                        <a:rPr lang="tr-TR" sz="11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UNVANI</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ADI-SOYADI</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nSpc>
                          <a:spcPct val="115000"/>
                        </a:lnSpc>
                        <a:spcAft>
                          <a:spcPts val="0"/>
                        </a:spcAft>
                      </a:pPr>
                      <a:r>
                        <a:rPr lang="tr-TR" sz="1100" b="1">
                          <a:solidFill>
                            <a:srgbClr val="FFFFFF"/>
                          </a:solidFill>
                          <a:latin typeface="Calibri"/>
                          <a:ea typeface="Calibri"/>
                          <a:cs typeface="Times New Roman"/>
                        </a:rPr>
                        <a:t>GÖREVİ </a:t>
                      </a:r>
                      <a:endParaRPr lang="tr-TR" sz="1100">
                        <a:latin typeface="Calibri"/>
                        <a:ea typeface="Calibri"/>
                        <a:cs typeface="Times New Roman"/>
                      </a:endParaRPr>
                    </a:p>
                  </a:txBody>
                  <a:tcPr marL="68580" marR="68580" marT="0" marB="0">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613579">
                <a:tc>
                  <a:txBody>
                    <a:bodyPr/>
                    <a:lstStyle/>
                    <a:p>
                      <a:pPr algn="ctr">
                        <a:lnSpc>
                          <a:spcPct val="115000"/>
                        </a:lnSpc>
                        <a:spcAft>
                          <a:spcPts val="0"/>
                        </a:spcAft>
                      </a:pPr>
                      <a:r>
                        <a:rPr lang="tr-TR" sz="1400" b="1" dirty="0">
                          <a:latin typeface="Calibri"/>
                          <a:ea typeface="Calibri"/>
                          <a:cs typeface="Times New Roman"/>
                        </a:rPr>
                        <a:t>1</a:t>
                      </a:r>
                      <a:endParaRPr lang="tr-TR" sz="1400" dirty="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Ayfer FINDIK PAKROOH</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Uluslararası İlişkiler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extLst>
                  <a:ext uri="{0D108BD9-81ED-4DB2-BD59-A6C34878D82A}">
                    <a16:rowId xmlns:a16="http://schemas.microsoft.com/office/drawing/2014/main" val="10001"/>
                  </a:ext>
                </a:extLst>
              </a:tr>
              <a:tr h="499954">
                <a:tc>
                  <a:txBody>
                    <a:bodyPr/>
                    <a:lstStyle/>
                    <a:p>
                      <a:pPr algn="ctr">
                        <a:lnSpc>
                          <a:spcPct val="115000"/>
                        </a:lnSpc>
                        <a:spcAft>
                          <a:spcPts val="0"/>
                        </a:spcAft>
                      </a:pPr>
                      <a:r>
                        <a:rPr lang="tr-TR" sz="1400" b="1">
                          <a:latin typeface="Calibri"/>
                          <a:ea typeface="Calibri"/>
                          <a:cs typeface="Times New Roman"/>
                        </a:rPr>
                        <a:t>2</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err="1" smtClean="0">
                          <a:latin typeface="Calibri"/>
                          <a:ea typeface="Calibri"/>
                          <a:cs typeface="Times New Roman"/>
                        </a:rPr>
                        <a:t>Prof.Dr</a:t>
                      </a:r>
                      <a:r>
                        <a:rPr lang="tr-TR" sz="1400" dirty="0" smtClean="0">
                          <a:latin typeface="Calibri"/>
                          <a:ea typeface="Calibri"/>
                          <a:cs typeface="Times New Roman"/>
                        </a:rPr>
                        <a:t>.</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smtClean="0">
                          <a:latin typeface="Calibri"/>
                          <a:ea typeface="Calibri"/>
                          <a:cs typeface="Times New Roman"/>
                        </a:rPr>
                        <a:t>Saba SAMATYA ÖLMEZ</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smtClean="0">
                          <a:latin typeface="Calibri"/>
                          <a:ea typeface="Calibri"/>
                          <a:cs typeface="Times New Roman"/>
                        </a:rPr>
                        <a:t>Farabi Programı Kurum Koordinatörü</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2"/>
                  </a:ext>
                </a:extLst>
              </a:tr>
              <a:tr h="507130">
                <a:tc>
                  <a:txBody>
                    <a:bodyPr/>
                    <a:lstStyle/>
                    <a:p>
                      <a:pPr algn="ctr">
                        <a:lnSpc>
                          <a:spcPct val="115000"/>
                        </a:lnSpc>
                        <a:spcAft>
                          <a:spcPts val="0"/>
                        </a:spcAft>
                      </a:pPr>
                      <a:r>
                        <a:rPr lang="tr-TR" sz="1400" b="1">
                          <a:latin typeface="Calibri"/>
                          <a:ea typeface="Calibri"/>
                          <a:cs typeface="Times New Roman"/>
                        </a:rPr>
                        <a:t>3</a:t>
                      </a:r>
                      <a:endParaRPr lang="tr-TR" sz="140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tr-TR" sz="1400" smtClean="0">
                          <a:latin typeface="+mn-lt"/>
                          <a:ea typeface="Calibri"/>
                          <a:cs typeface="Times New Roman"/>
                        </a:rPr>
                        <a:t>Dr.Öğr. Üyesi</a:t>
                      </a:r>
                      <a:endParaRPr lang="tr-TR" sz="1400" dirty="0">
                        <a:latin typeface="+mn-lt"/>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smtClean="0">
                          <a:latin typeface="Calibri"/>
                          <a:ea typeface="Calibri"/>
                          <a:cs typeface="Times New Roman"/>
                        </a:rPr>
                        <a:t>Semih Serkant AKTUĞ</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smtClean="0">
                          <a:latin typeface="Calibri"/>
                          <a:ea typeface="Calibri"/>
                          <a:cs typeface="Times New Roman"/>
                        </a:rPr>
                        <a:t>Erasmus Plus Programı Kurum Koordinatörü</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extLst>
                  <a:ext uri="{0D108BD9-81ED-4DB2-BD59-A6C34878D82A}">
                    <a16:rowId xmlns:a16="http://schemas.microsoft.com/office/drawing/2014/main" val="10003"/>
                  </a:ext>
                </a:extLst>
              </a:tr>
              <a:tr h="497561">
                <a:tc>
                  <a:txBody>
                    <a:bodyPr/>
                    <a:lstStyle/>
                    <a:p>
                      <a:pPr algn="ctr">
                        <a:lnSpc>
                          <a:spcPct val="115000"/>
                        </a:lnSpc>
                        <a:spcAft>
                          <a:spcPts val="0"/>
                        </a:spcAft>
                      </a:pPr>
                      <a:r>
                        <a:rPr lang="tr-TR" sz="1400" b="1">
                          <a:latin typeface="Calibri"/>
                          <a:ea typeface="Calibri"/>
                          <a:cs typeface="Times New Roman"/>
                        </a:rPr>
                        <a:t>4</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err="1" smtClean="0">
                          <a:latin typeface="Calibri"/>
                          <a:ea typeface="Calibri"/>
                          <a:cs typeface="Times New Roman"/>
                        </a:rPr>
                        <a:t>Dr.Öğr</a:t>
                      </a:r>
                      <a:r>
                        <a:rPr lang="tr-TR" sz="1400" dirty="0" smtClean="0">
                          <a:latin typeface="Calibri"/>
                          <a:ea typeface="Calibri"/>
                          <a:cs typeface="Times New Roman"/>
                        </a:rPr>
                        <a:t>. Üyesi</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smtClean="0">
                          <a:latin typeface="Calibri"/>
                          <a:ea typeface="Calibri"/>
                          <a:cs typeface="Times New Roman"/>
                        </a:rPr>
                        <a:t>Muhammed Sait AYDIN</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smtClean="0">
                          <a:latin typeface="Calibri"/>
                          <a:ea typeface="Calibri"/>
                          <a:cs typeface="Times New Roman"/>
                        </a:rPr>
                        <a:t>Mevlana Programı Kurum Koordinatörü</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4"/>
                  </a:ext>
                </a:extLst>
              </a:tr>
              <a:tr h="487994">
                <a:tc>
                  <a:txBody>
                    <a:bodyPr/>
                    <a:lstStyle/>
                    <a:p>
                      <a:pPr algn="ctr">
                        <a:lnSpc>
                          <a:spcPct val="115000"/>
                        </a:lnSpc>
                        <a:spcAft>
                          <a:spcPts val="0"/>
                        </a:spcAft>
                      </a:pPr>
                      <a:r>
                        <a:rPr lang="tr-TR" sz="1400" b="1">
                          <a:latin typeface="Calibri"/>
                          <a:ea typeface="Calibri"/>
                          <a:cs typeface="Times New Roman"/>
                        </a:rPr>
                        <a:t>5</a:t>
                      </a:r>
                      <a:endParaRPr lang="tr-TR" sz="1400">
                        <a:latin typeface="Calibri"/>
                        <a:ea typeface="Calibri"/>
                        <a:cs typeface="Times New Roman"/>
                      </a:endParaRPr>
                    </a:p>
                  </a:txBody>
                  <a:tcPr marL="68580" marR="68580" marT="0" marB="0" anchor="ctr">
                    <a:lnL w="12700" cap="flat" cmpd="sng" algn="ctr">
                      <a:solidFill>
                        <a:srgbClr val="4F81BD"/>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a:latin typeface="+mn-lt"/>
                          <a:ea typeface="Calibri"/>
                          <a:cs typeface="Times New Roman"/>
                        </a:rPr>
                        <a:t>Hatice BURAK</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nSpc>
                          <a:spcPct val="115000"/>
                        </a:lnSpc>
                        <a:spcAft>
                          <a:spcPts val="0"/>
                        </a:spcAft>
                      </a:pPr>
                      <a:r>
                        <a:rPr lang="tr-TR" sz="1400" dirty="0" smtClean="0">
                          <a:latin typeface="Calibri"/>
                          <a:ea typeface="Calibri"/>
                          <a:cs typeface="Times New Roman"/>
                        </a:rPr>
                        <a:t>Uluslararası</a:t>
                      </a:r>
                      <a:r>
                        <a:rPr lang="tr-TR" sz="1400" baseline="0" dirty="0" smtClean="0">
                          <a:latin typeface="Calibri"/>
                          <a:ea typeface="Calibri"/>
                          <a:cs typeface="Times New Roman"/>
                        </a:rPr>
                        <a:t> </a:t>
                      </a:r>
                      <a:r>
                        <a:rPr lang="tr-TR" sz="1400" dirty="0" smtClean="0">
                          <a:latin typeface="Calibri"/>
                          <a:ea typeface="Calibri"/>
                          <a:cs typeface="Times New Roman"/>
                        </a:rPr>
                        <a:t>Öğrenci Birimi Koordinatörü</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extLst>
                  <a:ext uri="{0D108BD9-81ED-4DB2-BD59-A6C34878D82A}">
                    <a16:rowId xmlns:a16="http://schemas.microsoft.com/office/drawing/2014/main" val="10005"/>
                  </a:ext>
                </a:extLst>
              </a:tr>
              <a:tr h="647069">
                <a:tc>
                  <a:txBody>
                    <a:bodyPr/>
                    <a:lstStyle/>
                    <a:p>
                      <a:pPr algn="ctr">
                        <a:lnSpc>
                          <a:spcPct val="115000"/>
                        </a:lnSpc>
                        <a:spcAft>
                          <a:spcPts val="0"/>
                        </a:spcAft>
                      </a:pPr>
                      <a:r>
                        <a:rPr lang="tr-TR" sz="1400" b="1">
                          <a:latin typeface="Calibri"/>
                          <a:ea typeface="Calibri"/>
                          <a:cs typeface="Times New Roman"/>
                        </a:rPr>
                        <a:t>6</a:t>
                      </a:r>
                      <a:endParaRPr lang="tr-TR" sz="14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a:latin typeface="Calibri"/>
                          <a:ea typeface="Calibri"/>
                          <a:cs typeface="Times New Roman"/>
                        </a:rPr>
                        <a:t>Dr.Öğr. Üyesi</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a:latin typeface="+mn-lt"/>
                          <a:ea typeface="Calibri"/>
                          <a:cs typeface="Times New Roman"/>
                        </a:rPr>
                        <a:t>Ertuğrul YILDIZ</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nSpc>
                          <a:spcPct val="115000"/>
                        </a:lnSpc>
                        <a:spcAft>
                          <a:spcPts val="0"/>
                        </a:spcAft>
                      </a:pPr>
                      <a:r>
                        <a:rPr lang="tr-TR" sz="1400" dirty="0">
                          <a:latin typeface="Calibri"/>
                          <a:ea typeface="Calibri"/>
                          <a:cs typeface="Times New Roman"/>
                        </a:rPr>
                        <a:t>İkili İlişkiler Koordinatörü</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3" name="2 Dikdörtgen"/>
          <p:cNvSpPr/>
          <p:nvPr/>
        </p:nvSpPr>
        <p:spPr>
          <a:xfrm>
            <a:off x="3797644" y="626076"/>
            <a:ext cx="3319848" cy="461665"/>
          </a:xfrm>
          <a:prstGeom prst="rect">
            <a:avLst/>
          </a:prstGeom>
        </p:spPr>
        <p:txBody>
          <a:bodyPr wrap="square">
            <a:spAutoFit/>
          </a:bodyPr>
          <a:lstStyle/>
          <a:p>
            <a:r>
              <a:rPr lang="tr-TR" sz="2400" b="1" dirty="0"/>
              <a:t>KOORDİNATÖRLERİMİZ</a:t>
            </a: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2988853" y="616464"/>
            <a:ext cx="3640740" cy="461665"/>
          </a:xfrm>
          <a:prstGeom prst="rect">
            <a:avLst/>
          </a:prstGeom>
        </p:spPr>
        <p:txBody>
          <a:bodyPr wrap="none">
            <a:spAutoFit/>
          </a:bodyPr>
          <a:lstStyle/>
          <a:p>
            <a:pPr algn="ctr"/>
            <a:r>
              <a:rPr lang="tr-TR" sz="2400" b="1" dirty="0"/>
              <a:t>ÖĞRETİM GÖREVLİLERİMİZ</a:t>
            </a:r>
          </a:p>
        </p:txBody>
      </p:sp>
      <p:graphicFrame>
        <p:nvGraphicFramePr>
          <p:cNvPr id="6" name="5 Tablo"/>
          <p:cNvGraphicFramePr>
            <a:graphicFrameLocks noGrp="1"/>
          </p:cNvGraphicFramePr>
          <p:nvPr>
            <p:extLst>
              <p:ext uri="{D42A27DB-BD31-4B8C-83A1-F6EECF244321}">
                <p14:modId xmlns:p14="http://schemas.microsoft.com/office/powerpoint/2010/main" val="655362676"/>
              </p:ext>
            </p:extLst>
          </p:nvPr>
        </p:nvGraphicFramePr>
        <p:xfrm>
          <a:off x="842190" y="1688593"/>
          <a:ext cx="9380966" cy="2486065"/>
        </p:xfrm>
        <a:graphic>
          <a:graphicData uri="http://schemas.openxmlformats.org/drawingml/2006/table">
            <a:tbl>
              <a:tblPr/>
              <a:tblGrid>
                <a:gridCol w="896855">
                  <a:extLst>
                    <a:ext uri="{9D8B030D-6E8A-4147-A177-3AD203B41FA5}">
                      <a16:colId xmlns:a16="http://schemas.microsoft.com/office/drawing/2014/main" val="20000"/>
                    </a:ext>
                  </a:extLst>
                </a:gridCol>
                <a:gridCol w="1855432">
                  <a:extLst>
                    <a:ext uri="{9D8B030D-6E8A-4147-A177-3AD203B41FA5}">
                      <a16:colId xmlns:a16="http://schemas.microsoft.com/office/drawing/2014/main" val="20001"/>
                    </a:ext>
                  </a:extLst>
                </a:gridCol>
                <a:gridCol w="1486481">
                  <a:extLst>
                    <a:ext uri="{9D8B030D-6E8A-4147-A177-3AD203B41FA5}">
                      <a16:colId xmlns:a16="http://schemas.microsoft.com/office/drawing/2014/main" val="20002"/>
                    </a:ext>
                  </a:extLst>
                </a:gridCol>
                <a:gridCol w="3372929">
                  <a:extLst>
                    <a:ext uri="{9D8B030D-6E8A-4147-A177-3AD203B41FA5}">
                      <a16:colId xmlns:a16="http://schemas.microsoft.com/office/drawing/2014/main" val="20003"/>
                    </a:ext>
                  </a:extLst>
                </a:gridCol>
                <a:gridCol w="1769269">
                  <a:extLst>
                    <a:ext uri="{9D8B030D-6E8A-4147-A177-3AD203B41FA5}">
                      <a16:colId xmlns:a16="http://schemas.microsoft.com/office/drawing/2014/main" val="20004"/>
                    </a:ext>
                  </a:extLst>
                </a:gridCol>
              </a:tblGrid>
              <a:tr h="406868">
                <a:tc>
                  <a:txBody>
                    <a:bodyPr/>
                    <a:lstStyle/>
                    <a:p>
                      <a:pPr algn="l">
                        <a:lnSpc>
                          <a:spcPct val="115000"/>
                        </a:lnSpc>
                        <a:spcAft>
                          <a:spcPts val="0"/>
                        </a:spcAft>
                      </a:pPr>
                      <a:r>
                        <a:rPr lang="tr-TR" sz="14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dirty="0">
                          <a:solidFill>
                            <a:srgbClr val="FFFFFF"/>
                          </a:solidFill>
                          <a:latin typeface="Calibri"/>
                          <a:ea typeface="Calibri"/>
                          <a:cs typeface="Times New Roman"/>
                        </a:rPr>
                        <a:t>SOYADI</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GÖREVİ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dirty="0">
                          <a:solidFill>
                            <a:srgbClr val="FFFFFF"/>
                          </a:solidFill>
                          <a:latin typeface="Calibri"/>
                          <a:ea typeface="Calibri"/>
                          <a:cs typeface="Times New Roman"/>
                        </a:rPr>
                        <a:t>Unvan</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451725">
                <a:tc>
                  <a:txBody>
                    <a:bodyPr/>
                    <a:lstStyle/>
                    <a:p>
                      <a:pPr algn="l">
                        <a:lnSpc>
                          <a:spcPct val="115000"/>
                        </a:lnSpc>
                        <a:spcAft>
                          <a:spcPts val="0"/>
                        </a:spcAft>
                      </a:pPr>
                      <a:r>
                        <a:rPr lang="tr-TR" sz="1400" b="1" dirty="0">
                          <a:latin typeface="Calibri"/>
                          <a:ea typeface="Calibri"/>
                          <a:cs typeface="Times New Roman"/>
                        </a:rPr>
                        <a:t>1</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Mehmet </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KILINÇ</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smtClean="0">
                          <a:solidFill>
                            <a:srgbClr val="000000"/>
                          </a:solidFill>
                          <a:latin typeface="+mn-lt"/>
                          <a:ea typeface="Calibri"/>
                          <a:cs typeface="Times New Roman"/>
                        </a:rPr>
                        <a:t>Uluslararası</a:t>
                      </a:r>
                      <a:r>
                        <a:rPr lang="tr-TR" sz="1400" baseline="0" dirty="0" smtClean="0">
                          <a:solidFill>
                            <a:srgbClr val="000000"/>
                          </a:solidFill>
                          <a:latin typeface="+mn-lt"/>
                          <a:ea typeface="Calibri"/>
                          <a:cs typeface="Times New Roman"/>
                        </a:rPr>
                        <a:t> </a:t>
                      </a:r>
                      <a:r>
                        <a:rPr lang="tr-TR" sz="1400" dirty="0" smtClean="0">
                          <a:solidFill>
                            <a:srgbClr val="000000"/>
                          </a:solidFill>
                          <a:latin typeface="+mn-lt"/>
                          <a:ea typeface="Calibri"/>
                          <a:cs typeface="Times New Roman"/>
                        </a:rPr>
                        <a:t>Öğrenciler</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a:latin typeface="Calibri"/>
                          <a:ea typeface="Calibri"/>
                          <a:cs typeface="Times New Roman"/>
                        </a:rPr>
                        <a:t>Öğr. Görevlisi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1"/>
                  </a:ext>
                </a:extLst>
              </a:tr>
              <a:tr h="813736">
                <a:tc>
                  <a:txBody>
                    <a:bodyPr/>
                    <a:lstStyle/>
                    <a:p>
                      <a:pPr algn="l">
                        <a:lnSpc>
                          <a:spcPct val="115000"/>
                        </a:lnSpc>
                        <a:spcAft>
                          <a:spcPts val="0"/>
                        </a:spcAft>
                      </a:pPr>
                      <a:r>
                        <a:rPr lang="tr-TR" sz="1400" b="1" dirty="0">
                          <a:latin typeface="Calibri"/>
                          <a:ea typeface="Calibri"/>
                          <a:cs typeface="Times New Roman"/>
                        </a:rPr>
                        <a:t>2</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Yakup</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CAN</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Calibri"/>
                          <a:ea typeface="Calibri"/>
                          <a:cs typeface="Times New Roman"/>
                        </a:rPr>
                        <a:t>Erasmus+, İkili İlişkiler</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latin typeface="Calibri"/>
                          <a:ea typeface="Calibri"/>
                          <a:cs typeface="Times New Roman"/>
                        </a:rPr>
                        <a:t>Öğr. Görevlisi</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2"/>
                  </a:ext>
                </a:extLst>
              </a:tr>
              <a:tr h="813736">
                <a:tc>
                  <a:txBody>
                    <a:bodyPr/>
                    <a:lstStyle/>
                    <a:p>
                      <a:pPr algn="l">
                        <a:lnSpc>
                          <a:spcPct val="115000"/>
                        </a:lnSpc>
                        <a:spcAft>
                          <a:spcPts val="0"/>
                        </a:spcAft>
                      </a:pPr>
                      <a:r>
                        <a:rPr lang="tr-TR" sz="1400" b="1" dirty="0">
                          <a:latin typeface="Calibri"/>
                          <a:ea typeface="Calibri"/>
                          <a:cs typeface="Times New Roman"/>
                        </a:rPr>
                        <a:t>3</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latin typeface="Calibri"/>
                          <a:ea typeface="Calibri"/>
                          <a:cs typeface="Times New Roman"/>
                        </a:rPr>
                        <a:t>Mehmet </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latin typeface="Calibri"/>
                          <a:ea typeface="Calibri"/>
                          <a:cs typeface="Times New Roman"/>
                        </a:rPr>
                        <a:t>SEZGİN</a:t>
                      </a: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dirty="0">
                          <a:solidFill>
                            <a:srgbClr val="000000"/>
                          </a:solidFill>
                          <a:latin typeface="+mn-lt"/>
                          <a:ea typeface="Calibri"/>
                          <a:cs typeface="Times New Roman"/>
                        </a:rPr>
                        <a:t>Erasmus+, İkili İlişkiler</a:t>
                      </a: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tr-TR" sz="1400" dirty="0">
                          <a:latin typeface="+mn-lt"/>
                          <a:ea typeface="Calibri"/>
                          <a:cs typeface="Times New Roman"/>
                        </a:rPr>
                        <a:t>Öğr. Görevlisi</a:t>
                      </a:r>
                    </a:p>
                    <a:p>
                      <a:pPr algn="l">
                        <a:lnSpc>
                          <a:spcPct val="115000"/>
                        </a:lnSpc>
                        <a:spcAft>
                          <a:spcPts val="0"/>
                        </a:spcAft>
                      </a:pPr>
                      <a:endParaRPr lang="tr-TR" sz="14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4157621723"/>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3211274" y="624702"/>
            <a:ext cx="3317896" cy="461665"/>
          </a:xfrm>
          <a:prstGeom prst="rect">
            <a:avLst/>
          </a:prstGeom>
        </p:spPr>
        <p:txBody>
          <a:bodyPr wrap="none">
            <a:spAutoFit/>
          </a:bodyPr>
          <a:lstStyle/>
          <a:p>
            <a:r>
              <a:rPr lang="tr-TR" sz="2400" b="1" dirty="0"/>
              <a:t>İDARİ PERSONELLERİMİZ</a:t>
            </a:r>
          </a:p>
        </p:txBody>
      </p:sp>
      <p:graphicFrame>
        <p:nvGraphicFramePr>
          <p:cNvPr id="6" name="5 Tablo"/>
          <p:cNvGraphicFramePr>
            <a:graphicFrameLocks noGrp="1"/>
          </p:cNvGraphicFramePr>
          <p:nvPr>
            <p:extLst>
              <p:ext uri="{D42A27DB-BD31-4B8C-83A1-F6EECF244321}">
                <p14:modId xmlns:p14="http://schemas.microsoft.com/office/powerpoint/2010/main" val="1797786321"/>
              </p:ext>
            </p:extLst>
          </p:nvPr>
        </p:nvGraphicFramePr>
        <p:xfrm>
          <a:off x="1023422" y="1803923"/>
          <a:ext cx="9380966" cy="1696918"/>
        </p:xfrm>
        <a:graphic>
          <a:graphicData uri="http://schemas.openxmlformats.org/drawingml/2006/table">
            <a:tbl>
              <a:tblPr/>
              <a:tblGrid>
                <a:gridCol w="896855">
                  <a:extLst>
                    <a:ext uri="{9D8B030D-6E8A-4147-A177-3AD203B41FA5}">
                      <a16:colId xmlns:a16="http://schemas.microsoft.com/office/drawing/2014/main" val="20000"/>
                    </a:ext>
                  </a:extLst>
                </a:gridCol>
                <a:gridCol w="1855432">
                  <a:extLst>
                    <a:ext uri="{9D8B030D-6E8A-4147-A177-3AD203B41FA5}">
                      <a16:colId xmlns:a16="http://schemas.microsoft.com/office/drawing/2014/main" val="20001"/>
                    </a:ext>
                  </a:extLst>
                </a:gridCol>
                <a:gridCol w="1458908">
                  <a:extLst>
                    <a:ext uri="{9D8B030D-6E8A-4147-A177-3AD203B41FA5}">
                      <a16:colId xmlns:a16="http://schemas.microsoft.com/office/drawing/2014/main" val="20002"/>
                    </a:ext>
                  </a:extLst>
                </a:gridCol>
                <a:gridCol w="3313404">
                  <a:extLst>
                    <a:ext uri="{9D8B030D-6E8A-4147-A177-3AD203B41FA5}">
                      <a16:colId xmlns:a16="http://schemas.microsoft.com/office/drawing/2014/main" val="20003"/>
                    </a:ext>
                  </a:extLst>
                </a:gridCol>
                <a:gridCol w="1856367">
                  <a:extLst>
                    <a:ext uri="{9D8B030D-6E8A-4147-A177-3AD203B41FA5}">
                      <a16:colId xmlns:a16="http://schemas.microsoft.com/office/drawing/2014/main" val="20004"/>
                    </a:ext>
                  </a:extLst>
                </a:gridCol>
              </a:tblGrid>
              <a:tr h="406868">
                <a:tc>
                  <a:txBody>
                    <a:bodyPr/>
                    <a:lstStyle/>
                    <a:p>
                      <a:pPr algn="l">
                        <a:lnSpc>
                          <a:spcPct val="115000"/>
                        </a:lnSpc>
                        <a:spcAft>
                          <a:spcPts val="0"/>
                        </a:spcAft>
                      </a:pPr>
                      <a:r>
                        <a:rPr lang="tr-TR" sz="1400" b="1" dirty="0">
                          <a:solidFill>
                            <a:srgbClr val="FFFFFF"/>
                          </a:solidFill>
                          <a:latin typeface="Calibri"/>
                          <a:ea typeface="Calibri"/>
                          <a:cs typeface="Times New Roman"/>
                        </a:rPr>
                        <a:t>SIRA</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SOYADI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GÖREVİ</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tc>
                  <a:txBody>
                    <a:bodyPr/>
                    <a:lstStyle/>
                    <a:p>
                      <a:pPr algn="l">
                        <a:lnSpc>
                          <a:spcPct val="115000"/>
                        </a:lnSpc>
                        <a:spcAft>
                          <a:spcPts val="0"/>
                        </a:spcAft>
                      </a:pPr>
                      <a:r>
                        <a:rPr lang="tr-TR" sz="1400" b="1">
                          <a:solidFill>
                            <a:srgbClr val="FFFFFF"/>
                          </a:solidFill>
                          <a:latin typeface="Calibri"/>
                          <a:ea typeface="Calibri"/>
                          <a:cs typeface="Times New Roman"/>
                        </a:rPr>
                        <a:t>Unvan</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solidFill>
                      <a:srgbClr val="4F81BD"/>
                    </a:solidFill>
                  </a:tcPr>
                </a:tc>
                <a:extLst>
                  <a:ext uri="{0D108BD9-81ED-4DB2-BD59-A6C34878D82A}">
                    <a16:rowId xmlns:a16="http://schemas.microsoft.com/office/drawing/2014/main" val="10000"/>
                  </a:ext>
                </a:extLst>
              </a:tr>
              <a:tr h="451725">
                <a:tc>
                  <a:txBody>
                    <a:bodyPr/>
                    <a:lstStyle/>
                    <a:p>
                      <a:pPr algn="l">
                        <a:lnSpc>
                          <a:spcPct val="115000"/>
                        </a:lnSpc>
                        <a:spcAft>
                          <a:spcPts val="0"/>
                        </a:spcAft>
                      </a:pPr>
                      <a:r>
                        <a:rPr lang="tr-TR" sz="1400" b="1">
                          <a:solidFill>
                            <a:srgbClr val="000000"/>
                          </a:solidFill>
                          <a:latin typeface="Calibri"/>
                          <a:ea typeface="Calibri"/>
                          <a:cs typeface="Times New Roman"/>
                        </a:rPr>
                        <a:t>1</a:t>
                      </a:r>
                      <a:endParaRPr lang="tr-TR" sz="110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Tayfur</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POLAT</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kern="1200" dirty="0">
                          <a:solidFill>
                            <a:schemeClr val="tx1"/>
                          </a:solidFill>
                          <a:latin typeface="+mn-lt"/>
                          <a:ea typeface="+mn-ea"/>
                          <a:cs typeface="+mn-cs"/>
                        </a:rPr>
                        <a:t>Farabi, Mevlana, </a:t>
                      </a:r>
                      <a:r>
                        <a:rPr lang="tr-TR" sz="1400" kern="1200" dirty="0" err="1">
                          <a:solidFill>
                            <a:schemeClr val="tx1"/>
                          </a:solidFill>
                          <a:latin typeface="+mn-lt"/>
                          <a:ea typeface="+mn-ea"/>
                          <a:cs typeface="+mn-cs"/>
                        </a:rPr>
                        <a:t>Erasmus+,Uluslarası</a:t>
                      </a:r>
                      <a:r>
                        <a:rPr lang="tr-TR" sz="1400" kern="1200">
                          <a:solidFill>
                            <a:schemeClr val="tx1"/>
                          </a:solidFill>
                          <a:latin typeface="+mn-lt"/>
                          <a:ea typeface="+mn-ea"/>
                          <a:cs typeface="+mn-cs"/>
                        </a:rPr>
                        <a:t> </a:t>
                      </a:r>
                      <a:r>
                        <a:rPr lang="tr-TR" sz="1400" kern="1200" smtClean="0">
                          <a:solidFill>
                            <a:schemeClr val="tx1"/>
                          </a:solidFill>
                          <a:latin typeface="+mn-lt"/>
                          <a:ea typeface="+mn-ea"/>
                          <a:cs typeface="+mn-cs"/>
                        </a:rPr>
                        <a:t>İlişkiler</a:t>
                      </a:r>
                      <a:endParaRPr lang="tr-TR" sz="14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Teknisyen</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1"/>
                  </a:ext>
                </a:extLst>
              </a:tr>
              <a:tr h="813736">
                <a:tc>
                  <a:txBody>
                    <a:bodyPr/>
                    <a:lstStyle/>
                    <a:p>
                      <a:pPr algn="l">
                        <a:lnSpc>
                          <a:spcPct val="115000"/>
                        </a:lnSpc>
                        <a:spcAft>
                          <a:spcPts val="0"/>
                        </a:spcAft>
                      </a:pPr>
                      <a:r>
                        <a:rPr lang="tr-TR" sz="1400" b="1" dirty="0">
                          <a:latin typeface="Calibri"/>
                          <a:ea typeface="Calibri"/>
                          <a:cs typeface="Times New Roman"/>
                        </a:rPr>
                        <a:t>2</a:t>
                      </a:r>
                      <a:endParaRPr lang="tr-TR" sz="110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rgbClr val="000000"/>
                          </a:solidFill>
                          <a:latin typeface="Calibri"/>
                          <a:ea typeface="Calibri"/>
                          <a:cs typeface="Times New Roman"/>
                        </a:rPr>
                        <a:t>Bayram</a:t>
                      </a:r>
                      <a:endParaRPr lang="tr-TR" sz="11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a:solidFill>
                            <a:srgbClr val="000000"/>
                          </a:solidFill>
                          <a:latin typeface="Calibri"/>
                          <a:ea typeface="Calibri"/>
                          <a:cs typeface="Times New Roman"/>
                        </a:rPr>
                        <a:t>GENÇ</a:t>
                      </a:r>
                      <a:endParaRPr lang="tr-TR" sz="1100" b="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kern="1200" dirty="0" smtClean="0">
                          <a:solidFill>
                            <a:schemeClr val="tx1"/>
                          </a:solidFill>
                          <a:latin typeface="+mn-lt"/>
                          <a:ea typeface="+mn-ea"/>
                          <a:cs typeface="+mn-cs"/>
                        </a:rPr>
                        <a:t>Uluslararası Öğrenciler</a:t>
                      </a:r>
                      <a:r>
                        <a:rPr lang="tr-TR" sz="1400" kern="1200" dirty="0">
                          <a:solidFill>
                            <a:schemeClr val="tx1"/>
                          </a:solidFill>
                          <a:latin typeface="+mn-lt"/>
                          <a:ea typeface="+mn-ea"/>
                          <a:cs typeface="+mn-cs"/>
                        </a:rPr>
                        <a:t>, İkili İlişkiler,  Uluslarası İlişkiler,</a:t>
                      </a:r>
                      <a:endParaRPr lang="tr-TR" sz="1400" b="0" dirty="0">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tc>
                  <a:txBody>
                    <a:bodyPr/>
                    <a:lstStyle/>
                    <a:p>
                      <a:pPr algn="l">
                        <a:lnSpc>
                          <a:spcPct val="115000"/>
                        </a:lnSpc>
                        <a:spcAft>
                          <a:spcPts val="0"/>
                        </a:spcAft>
                      </a:pPr>
                      <a:r>
                        <a:rPr lang="tr-TR" sz="1400" b="0" dirty="0">
                          <a:solidFill>
                            <a:schemeClr val="tx1"/>
                          </a:solidFill>
                          <a:latin typeface="Calibri"/>
                          <a:ea typeface="Calibri"/>
                          <a:cs typeface="Times New Roman"/>
                        </a:rPr>
                        <a:t>Teknisyen</a:t>
                      </a:r>
                      <a:endParaRPr lang="tr-TR" sz="1100" b="0" dirty="0">
                        <a:solidFill>
                          <a:schemeClr val="tx1"/>
                        </a:solidFill>
                        <a:latin typeface="Calibri"/>
                        <a:ea typeface="Calibri"/>
                        <a:cs typeface="Times New Roman"/>
                      </a:endParaRPr>
                    </a:p>
                  </a:txBody>
                  <a:tcPr marL="68580" marR="6858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568" y="697594"/>
            <a:ext cx="9621795" cy="800219"/>
          </a:xfrm>
          <a:prstGeom prst="rect">
            <a:avLst/>
          </a:prstGeom>
          <a:noFill/>
        </p:spPr>
        <p:txBody>
          <a:bodyPr wrap="square" rtlCol="0">
            <a:spAutoFit/>
          </a:bodyPr>
          <a:lstStyle/>
          <a:p>
            <a:r>
              <a:rPr lang="tr-TR" sz="2200" b="1" dirty="0"/>
              <a:t>Erasmus Plus Programı Kurum Koordinatörlüğü faaliyetleri</a:t>
            </a:r>
            <a:endParaRPr lang="tr-TR" sz="2200" dirty="0"/>
          </a:p>
          <a:p>
            <a:endParaRPr lang="tr-TR" sz="2400" b="1" dirty="0"/>
          </a:p>
        </p:txBody>
      </p:sp>
      <p:sp>
        <p:nvSpPr>
          <p:cNvPr id="4" name="3 Dikdörtgen"/>
          <p:cNvSpPr/>
          <p:nvPr/>
        </p:nvSpPr>
        <p:spPr>
          <a:xfrm>
            <a:off x="724928" y="1985318"/>
            <a:ext cx="10725665" cy="2031325"/>
          </a:xfrm>
          <a:prstGeom prst="rect">
            <a:avLst/>
          </a:prstGeom>
        </p:spPr>
        <p:txBody>
          <a:bodyPr wrap="square">
            <a:spAutoFit/>
          </a:bodyPr>
          <a:lstStyle/>
          <a:p>
            <a:pPr algn="just">
              <a:buFont typeface="Arial" pitchFamily="34" charset="0"/>
              <a:buChar char="•"/>
            </a:pPr>
            <a:r>
              <a:rPr lang="tr-TR" dirty="0"/>
              <a:t>Öğrencilere 2023-2024 Akademik yılında genel duyuru, bilgilendirme ve oryantasyon toplantısı yapıldı,</a:t>
            </a:r>
          </a:p>
          <a:p>
            <a:pPr algn="just"/>
            <a:endParaRPr lang="tr-TR" dirty="0"/>
          </a:p>
          <a:p>
            <a:pPr algn="just">
              <a:buFont typeface="Arial" pitchFamily="34" charset="0"/>
              <a:buChar char="•"/>
            </a:pPr>
            <a:r>
              <a:rPr lang="tr-TR" dirty="0"/>
              <a:t>Ulusal ajans tarafından düzenlenen bilgilendirme toplantılarına, KA107 kapsamında ki seminer-toplantılarına, Kurum Koordinatörü ve Öğretim Görevlisi düzeyinde katılım sağlandı,</a:t>
            </a:r>
          </a:p>
          <a:p>
            <a:pPr algn="just"/>
            <a:endParaRPr lang="tr-TR" dirty="0"/>
          </a:p>
          <a:p>
            <a:pPr algn="just"/>
            <a:r>
              <a:rPr lang="tr-TR" dirty="0"/>
              <a:t>* Öğrencilere Erasmus Staj kapsamında hangi Ülkelere gidilebileceği ile ilgili bilgiler verilerek Erasmus kapsamında değişimi sağlayan ajanslar ile organize bir şekilde çalışıldı,</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Uluslararası Daimi </a:t>
            </a:r>
            <a:r>
              <a:rPr lang="tr-TR" sz="2400" b="1" dirty="0"/>
              <a:t>Öğrenci Birimi faaliyetleri </a:t>
            </a:r>
            <a:endParaRPr lang="tr-TR" sz="2400" dirty="0"/>
          </a:p>
        </p:txBody>
      </p:sp>
      <p:sp>
        <p:nvSpPr>
          <p:cNvPr id="3" name="2 Dikdörtgen"/>
          <p:cNvSpPr/>
          <p:nvPr/>
        </p:nvSpPr>
        <p:spPr>
          <a:xfrm>
            <a:off x="576647" y="2215977"/>
            <a:ext cx="10758617" cy="2585323"/>
          </a:xfrm>
          <a:prstGeom prst="rect">
            <a:avLst/>
          </a:prstGeom>
        </p:spPr>
        <p:txBody>
          <a:bodyPr wrap="square">
            <a:spAutoFit/>
          </a:bodyPr>
          <a:lstStyle/>
          <a:p>
            <a:pPr algn="just">
              <a:buFont typeface="Arial" pitchFamily="34" charset="0"/>
              <a:buChar char="•"/>
            </a:pPr>
            <a:r>
              <a:rPr lang="tr-TR" dirty="0"/>
              <a:t> 2023-2024 Akademik yılında öğrenci alımı yapılmak üzere </a:t>
            </a:r>
            <a:r>
              <a:rPr lang="tr-TR" dirty="0" smtClean="0"/>
              <a:t>çeşitli ülkelerde üniversite </a:t>
            </a:r>
            <a:r>
              <a:rPr lang="tr-TR" dirty="0"/>
              <a:t>tanıtım seminerlerine katılım sağlandı,</a:t>
            </a:r>
          </a:p>
          <a:p>
            <a:pPr algn="just"/>
            <a:endParaRPr lang="tr-TR" dirty="0"/>
          </a:p>
          <a:p>
            <a:pPr algn="just">
              <a:buFont typeface="Arial" pitchFamily="34" charset="0"/>
              <a:buChar char="•"/>
            </a:pPr>
            <a:r>
              <a:rPr lang="tr-TR" dirty="0"/>
              <a:t> Öğrencilerin Üniversitemize kaydı esnasında Uluslararası İlişkiler Koordinatörlüğü personellerinin tümü kayıt işlemlerinde bulundu,</a:t>
            </a:r>
          </a:p>
          <a:p>
            <a:pPr algn="just"/>
            <a:endParaRPr lang="tr-TR" dirty="0"/>
          </a:p>
          <a:p>
            <a:pPr algn="just">
              <a:buFont typeface="Arial" pitchFamily="34" charset="0"/>
              <a:buChar char="•"/>
            </a:pPr>
            <a:r>
              <a:rPr lang="tr-TR" dirty="0"/>
              <a:t> </a:t>
            </a:r>
            <a:r>
              <a:rPr lang="tr-TR" dirty="0" smtClean="0"/>
              <a:t>Uluslararası öğrencilerin </a:t>
            </a:r>
            <a:r>
              <a:rPr lang="tr-TR" dirty="0"/>
              <a:t>düzenlemiş olduğu şenlik ve toplantılara İdari ve Akademik personel olarak katılım sağlandı ve gerekli destek verildi,</a:t>
            </a:r>
          </a:p>
          <a:p>
            <a:endParaRPr lang="tr-TR"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Farabi Programı Kurum Koordinatörlüğü faaliyetleri </a:t>
            </a:r>
            <a:endParaRPr lang="tr-TR" sz="2400" dirty="0"/>
          </a:p>
        </p:txBody>
      </p:sp>
      <p:sp>
        <p:nvSpPr>
          <p:cNvPr id="3" name="2 Dikdörtgen"/>
          <p:cNvSpPr/>
          <p:nvPr/>
        </p:nvSpPr>
        <p:spPr>
          <a:xfrm>
            <a:off x="881448" y="2051220"/>
            <a:ext cx="10758617" cy="646331"/>
          </a:xfrm>
          <a:prstGeom prst="rect">
            <a:avLst/>
          </a:prstGeom>
        </p:spPr>
        <p:txBody>
          <a:bodyPr wrap="square">
            <a:spAutoFit/>
          </a:bodyPr>
          <a:lstStyle/>
          <a:p>
            <a:pPr algn="just">
              <a:buFont typeface="Arial" pitchFamily="34" charset="0"/>
              <a:buChar char="•"/>
            </a:pPr>
            <a:r>
              <a:rPr lang="tr-TR" dirty="0"/>
              <a:t> Pandemi sonrası pasif durumdadır. YÖK’ün henüz bu konuda bir çalışması bulunmamaktadır. </a:t>
            </a:r>
          </a:p>
          <a:p>
            <a:pPr algn="just"/>
            <a:endParaRPr lang="tr-TR"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53278" y="672881"/>
            <a:ext cx="8042657" cy="461665"/>
          </a:xfrm>
          <a:prstGeom prst="rect">
            <a:avLst/>
          </a:prstGeom>
          <a:noFill/>
        </p:spPr>
        <p:txBody>
          <a:bodyPr wrap="square" rtlCol="0">
            <a:spAutoFit/>
          </a:bodyPr>
          <a:lstStyle/>
          <a:p>
            <a:r>
              <a:rPr lang="tr-TR" sz="2400" b="1" dirty="0"/>
              <a:t>Mevlana Programı Kurum </a:t>
            </a:r>
            <a:r>
              <a:rPr lang="tr-TR" sz="2200" b="1" dirty="0"/>
              <a:t>Koordinatörlüğü</a:t>
            </a:r>
            <a:r>
              <a:rPr lang="tr-TR" sz="2400" b="1" dirty="0"/>
              <a:t> faaliyetleri </a:t>
            </a:r>
            <a:endParaRPr lang="tr-TR" sz="2400" dirty="0"/>
          </a:p>
        </p:txBody>
      </p:sp>
      <p:sp>
        <p:nvSpPr>
          <p:cNvPr id="3" name="2 Dikdörtgen"/>
          <p:cNvSpPr/>
          <p:nvPr/>
        </p:nvSpPr>
        <p:spPr>
          <a:xfrm>
            <a:off x="576647" y="2215977"/>
            <a:ext cx="10758617" cy="1200329"/>
          </a:xfrm>
          <a:prstGeom prst="rect">
            <a:avLst/>
          </a:prstGeom>
        </p:spPr>
        <p:txBody>
          <a:bodyPr wrap="square">
            <a:spAutoFit/>
          </a:bodyPr>
          <a:lstStyle/>
          <a:p>
            <a:pPr algn="just">
              <a:buFont typeface="Arial" pitchFamily="34" charset="0"/>
              <a:buChar char="•"/>
            </a:pPr>
            <a:r>
              <a:rPr lang="tr-TR" dirty="0"/>
              <a:t>Pandemi sonrası pasif durumdadır.</a:t>
            </a:r>
          </a:p>
          <a:p>
            <a:pPr algn="just">
              <a:buFont typeface="Arial" pitchFamily="34" charset="0"/>
              <a:buChar char="•"/>
            </a:pPr>
            <a:endParaRPr lang="tr-TR" dirty="0"/>
          </a:p>
          <a:p>
            <a:endParaRPr lang="tr-TR" dirty="0"/>
          </a:p>
          <a:p>
            <a:endParaRPr lang="tr-TR"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79036" y="674130"/>
            <a:ext cx="7012304" cy="400110"/>
          </a:xfrm>
          <a:prstGeom prst="rect">
            <a:avLst/>
          </a:prstGeom>
        </p:spPr>
        <p:txBody>
          <a:bodyPr wrap="none">
            <a:spAutoFit/>
          </a:bodyPr>
          <a:lstStyle/>
          <a:p>
            <a:pPr lvl="0" fontAlgn="base">
              <a:spcBef>
                <a:spcPct val="0"/>
              </a:spcBef>
              <a:spcAft>
                <a:spcPct val="0"/>
              </a:spcAft>
            </a:pPr>
            <a:r>
              <a:rPr lang="tr-TR" sz="2000" b="1" dirty="0">
                <a:latin typeface="Cambria" pitchFamily="18" charset="0"/>
                <a:ea typeface="Times New Roman" pitchFamily="18" charset="0"/>
                <a:cs typeface="Times New Roman" pitchFamily="18" charset="0"/>
              </a:rPr>
              <a:t>Farabi Programı Kurum Koordinatörlüğü Öğrenci Sayıları</a:t>
            </a:r>
          </a:p>
        </p:txBody>
      </p:sp>
      <p:graphicFrame>
        <p:nvGraphicFramePr>
          <p:cNvPr id="2" name="Tablo 1"/>
          <p:cNvGraphicFramePr>
            <a:graphicFrameLocks noGrp="1"/>
          </p:cNvGraphicFramePr>
          <p:nvPr>
            <p:extLst>
              <p:ext uri="{D42A27DB-BD31-4B8C-83A1-F6EECF244321}">
                <p14:modId xmlns:p14="http://schemas.microsoft.com/office/powerpoint/2010/main" val="3257878227"/>
              </p:ext>
            </p:extLst>
          </p:nvPr>
        </p:nvGraphicFramePr>
        <p:xfrm>
          <a:off x="1267229" y="1529536"/>
          <a:ext cx="7785330" cy="1762310"/>
        </p:xfrm>
        <a:graphic>
          <a:graphicData uri="http://schemas.openxmlformats.org/drawingml/2006/table">
            <a:tbl>
              <a:tblPr firstRow="1" bandRow="1">
                <a:tableStyleId>{5C22544A-7EE6-4342-B048-85BDC9FD1C3A}</a:tableStyleId>
              </a:tblPr>
              <a:tblGrid>
                <a:gridCol w="1297555">
                  <a:extLst>
                    <a:ext uri="{9D8B030D-6E8A-4147-A177-3AD203B41FA5}">
                      <a16:colId xmlns:a16="http://schemas.microsoft.com/office/drawing/2014/main" val="3710981460"/>
                    </a:ext>
                  </a:extLst>
                </a:gridCol>
                <a:gridCol w="1297555">
                  <a:extLst>
                    <a:ext uri="{9D8B030D-6E8A-4147-A177-3AD203B41FA5}">
                      <a16:colId xmlns:a16="http://schemas.microsoft.com/office/drawing/2014/main" val="3265530598"/>
                    </a:ext>
                  </a:extLst>
                </a:gridCol>
                <a:gridCol w="1297555">
                  <a:extLst>
                    <a:ext uri="{9D8B030D-6E8A-4147-A177-3AD203B41FA5}">
                      <a16:colId xmlns:a16="http://schemas.microsoft.com/office/drawing/2014/main" val="3851190075"/>
                    </a:ext>
                  </a:extLst>
                </a:gridCol>
                <a:gridCol w="1297555">
                  <a:extLst>
                    <a:ext uri="{9D8B030D-6E8A-4147-A177-3AD203B41FA5}">
                      <a16:colId xmlns:a16="http://schemas.microsoft.com/office/drawing/2014/main" val="3431190474"/>
                    </a:ext>
                  </a:extLst>
                </a:gridCol>
                <a:gridCol w="1297555">
                  <a:extLst>
                    <a:ext uri="{9D8B030D-6E8A-4147-A177-3AD203B41FA5}">
                      <a16:colId xmlns:a16="http://schemas.microsoft.com/office/drawing/2014/main" val="117929576"/>
                    </a:ext>
                  </a:extLst>
                </a:gridCol>
                <a:gridCol w="1297555">
                  <a:extLst>
                    <a:ext uri="{9D8B030D-6E8A-4147-A177-3AD203B41FA5}">
                      <a16:colId xmlns:a16="http://schemas.microsoft.com/office/drawing/2014/main" val="2082758262"/>
                    </a:ext>
                  </a:extLst>
                </a:gridCol>
              </a:tblGrid>
              <a:tr h="448893">
                <a:tc>
                  <a:txBody>
                    <a:bodyPr/>
                    <a:lstStyle/>
                    <a:p>
                      <a:pPr algn="ctr"/>
                      <a:r>
                        <a:rPr kumimoji="0" lang="en-US" sz="1600" b="1" i="0" u="none" strike="noStrike" kern="1200" cap="none" spc="0" normalizeH="0" baseline="0" noProof="0" dirty="0" err="1" smtClean="0">
                          <a:ln>
                            <a:noFill/>
                          </a:ln>
                          <a:solidFill>
                            <a:prstClr val="black"/>
                          </a:solidFill>
                          <a:effectLst/>
                          <a:uLnTx/>
                          <a:uFillTx/>
                          <a:latin typeface="+mn-lt"/>
                          <a:ea typeface="+mn-ea"/>
                          <a:cs typeface="+mn-cs"/>
                        </a:rPr>
                        <a:t>Yıllar</a:t>
                      </a:r>
                      <a:endParaRPr lang="tr-TR" dirty="0"/>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2020</a:t>
                      </a:r>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2021</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2022</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2023</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2024</a:t>
                      </a:r>
                      <a:endParaRPr lang="tr-TR" dirty="0"/>
                    </a:p>
                  </a:txBody>
                  <a:tcPr/>
                </a:tc>
                <a:extLst>
                  <a:ext uri="{0D108BD9-81ED-4DB2-BD59-A6C34878D82A}">
                    <a16:rowId xmlns:a16="http://schemas.microsoft.com/office/drawing/2014/main" val="2283419382"/>
                  </a:ext>
                </a:extLst>
              </a:tr>
              <a:tr h="722763">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Gelen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2282277089"/>
                  </a:ext>
                </a:extLst>
              </a:tr>
              <a:tr h="59065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Giden</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110093271"/>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817643" y="722952"/>
            <a:ext cx="5775620" cy="369332"/>
          </a:xfrm>
          <a:prstGeom prst="rect">
            <a:avLst/>
          </a:prstGeom>
        </p:spPr>
        <p:txBody>
          <a:bodyPr wrap="none">
            <a:spAutoFit/>
          </a:bodyPr>
          <a:lstStyle/>
          <a:p>
            <a:r>
              <a:rPr lang="tr-TR" b="1" dirty="0"/>
              <a:t>Mevlana Programı Kurum Koordinatörlüğü Öğrenci Sayıları</a:t>
            </a:r>
          </a:p>
        </p:txBody>
      </p:sp>
      <p:graphicFrame>
        <p:nvGraphicFramePr>
          <p:cNvPr id="4" name="Tablo 3"/>
          <p:cNvGraphicFramePr>
            <a:graphicFrameLocks noGrp="1"/>
          </p:cNvGraphicFramePr>
          <p:nvPr>
            <p:extLst>
              <p:ext uri="{D42A27DB-BD31-4B8C-83A1-F6EECF244321}">
                <p14:modId xmlns:p14="http://schemas.microsoft.com/office/powerpoint/2010/main" val="2406427550"/>
              </p:ext>
            </p:extLst>
          </p:nvPr>
        </p:nvGraphicFramePr>
        <p:xfrm>
          <a:off x="1267229" y="1529536"/>
          <a:ext cx="7785330" cy="1762310"/>
        </p:xfrm>
        <a:graphic>
          <a:graphicData uri="http://schemas.openxmlformats.org/drawingml/2006/table">
            <a:tbl>
              <a:tblPr firstRow="1" bandRow="1">
                <a:tableStyleId>{5C22544A-7EE6-4342-B048-85BDC9FD1C3A}</a:tableStyleId>
              </a:tblPr>
              <a:tblGrid>
                <a:gridCol w="1297555">
                  <a:extLst>
                    <a:ext uri="{9D8B030D-6E8A-4147-A177-3AD203B41FA5}">
                      <a16:colId xmlns:a16="http://schemas.microsoft.com/office/drawing/2014/main" val="3710981460"/>
                    </a:ext>
                  </a:extLst>
                </a:gridCol>
                <a:gridCol w="1297555">
                  <a:extLst>
                    <a:ext uri="{9D8B030D-6E8A-4147-A177-3AD203B41FA5}">
                      <a16:colId xmlns:a16="http://schemas.microsoft.com/office/drawing/2014/main" val="3265530598"/>
                    </a:ext>
                  </a:extLst>
                </a:gridCol>
                <a:gridCol w="1297555">
                  <a:extLst>
                    <a:ext uri="{9D8B030D-6E8A-4147-A177-3AD203B41FA5}">
                      <a16:colId xmlns:a16="http://schemas.microsoft.com/office/drawing/2014/main" val="3851190075"/>
                    </a:ext>
                  </a:extLst>
                </a:gridCol>
                <a:gridCol w="1297555">
                  <a:extLst>
                    <a:ext uri="{9D8B030D-6E8A-4147-A177-3AD203B41FA5}">
                      <a16:colId xmlns:a16="http://schemas.microsoft.com/office/drawing/2014/main" val="3431190474"/>
                    </a:ext>
                  </a:extLst>
                </a:gridCol>
                <a:gridCol w="1297555">
                  <a:extLst>
                    <a:ext uri="{9D8B030D-6E8A-4147-A177-3AD203B41FA5}">
                      <a16:colId xmlns:a16="http://schemas.microsoft.com/office/drawing/2014/main" val="117929576"/>
                    </a:ext>
                  </a:extLst>
                </a:gridCol>
                <a:gridCol w="1297555">
                  <a:extLst>
                    <a:ext uri="{9D8B030D-6E8A-4147-A177-3AD203B41FA5}">
                      <a16:colId xmlns:a16="http://schemas.microsoft.com/office/drawing/2014/main" val="2082758262"/>
                    </a:ext>
                  </a:extLst>
                </a:gridCol>
              </a:tblGrid>
              <a:tr h="448893">
                <a:tc>
                  <a:txBody>
                    <a:bodyPr/>
                    <a:lstStyle/>
                    <a:p>
                      <a:pPr algn="ctr"/>
                      <a:r>
                        <a:rPr kumimoji="0" lang="en-US" sz="1600" b="1" i="0" u="none" strike="noStrike" kern="1200" cap="none" spc="0" normalizeH="0" baseline="0" noProof="0" dirty="0" err="1" smtClean="0">
                          <a:ln>
                            <a:noFill/>
                          </a:ln>
                          <a:solidFill>
                            <a:prstClr val="black"/>
                          </a:solidFill>
                          <a:effectLst/>
                          <a:uLnTx/>
                          <a:uFillTx/>
                          <a:latin typeface="+mn-lt"/>
                          <a:ea typeface="+mn-ea"/>
                          <a:cs typeface="+mn-cs"/>
                        </a:rPr>
                        <a:t>Yıllar</a:t>
                      </a:r>
                      <a:endParaRPr lang="tr-TR" dirty="0"/>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2020</a:t>
                      </a:r>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2021</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2022</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2023</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2024</a:t>
                      </a:r>
                      <a:endParaRPr lang="tr-TR" dirty="0"/>
                    </a:p>
                  </a:txBody>
                  <a:tcPr/>
                </a:tc>
                <a:extLst>
                  <a:ext uri="{0D108BD9-81ED-4DB2-BD59-A6C34878D82A}">
                    <a16:rowId xmlns:a16="http://schemas.microsoft.com/office/drawing/2014/main" val="2283419382"/>
                  </a:ext>
                </a:extLst>
              </a:tr>
              <a:tr h="722763">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Gelen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2282277089"/>
                  </a:ext>
                </a:extLst>
              </a:tr>
              <a:tr h="59065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Giden</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110093271"/>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36411" y="764141"/>
            <a:ext cx="7126759" cy="323165"/>
          </a:xfrm>
          <a:prstGeom prst="rect">
            <a:avLst/>
          </a:prstGeom>
        </p:spPr>
        <p:txBody>
          <a:bodyPr wrap="none">
            <a:spAutoFit/>
          </a:bodyPr>
          <a:lstStyle/>
          <a:p>
            <a:r>
              <a:rPr lang="tr-TR" sz="1500" b="1" dirty="0"/>
              <a:t>Mevlana Programı Kurum Koordinatörlüğü Değişime katılan Akademik Personel Sayıları</a:t>
            </a:r>
          </a:p>
        </p:txBody>
      </p:sp>
      <p:graphicFrame>
        <p:nvGraphicFramePr>
          <p:cNvPr id="4" name="Tablo 3"/>
          <p:cNvGraphicFramePr>
            <a:graphicFrameLocks noGrp="1"/>
          </p:cNvGraphicFramePr>
          <p:nvPr>
            <p:extLst>
              <p:ext uri="{D42A27DB-BD31-4B8C-83A1-F6EECF244321}">
                <p14:modId xmlns:p14="http://schemas.microsoft.com/office/powerpoint/2010/main" val="3255106652"/>
              </p:ext>
            </p:extLst>
          </p:nvPr>
        </p:nvGraphicFramePr>
        <p:xfrm>
          <a:off x="1267229" y="1529536"/>
          <a:ext cx="7785330" cy="2594685"/>
        </p:xfrm>
        <a:graphic>
          <a:graphicData uri="http://schemas.openxmlformats.org/drawingml/2006/table">
            <a:tbl>
              <a:tblPr firstRow="1" bandRow="1">
                <a:tableStyleId>{5C22544A-7EE6-4342-B048-85BDC9FD1C3A}</a:tableStyleId>
              </a:tblPr>
              <a:tblGrid>
                <a:gridCol w="1297555">
                  <a:extLst>
                    <a:ext uri="{9D8B030D-6E8A-4147-A177-3AD203B41FA5}">
                      <a16:colId xmlns:a16="http://schemas.microsoft.com/office/drawing/2014/main" val="3710981460"/>
                    </a:ext>
                  </a:extLst>
                </a:gridCol>
                <a:gridCol w="1297555">
                  <a:extLst>
                    <a:ext uri="{9D8B030D-6E8A-4147-A177-3AD203B41FA5}">
                      <a16:colId xmlns:a16="http://schemas.microsoft.com/office/drawing/2014/main" val="3265530598"/>
                    </a:ext>
                  </a:extLst>
                </a:gridCol>
                <a:gridCol w="1297555">
                  <a:extLst>
                    <a:ext uri="{9D8B030D-6E8A-4147-A177-3AD203B41FA5}">
                      <a16:colId xmlns:a16="http://schemas.microsoft.com/office/drawing/2014/main" val="3851190075"/>
                    </a:ext>
                  </a:extLst>
                </a:gridCol>
                <a:gridCol w="1297555">
                  <a:extLst>
                    <a:ext uri="{9D8B030D-6E8A-4147-A177-3AD203B41FA5}">
                      <a16:colId xmlns:a16="http://schemas.microsoft.com/office/drawing/2014/main" val="3431190474"/>
                    </a:ext>
                  </a:extLst>
                </a:gridCol>
                <a:gridCol w="1297555">
                  <a:extLst>
                    <a:ext uri="{9D8B030D-6E8A-4147-A177-3AD203B41FA5}">
                      <a16:colId xmlns:a16="http://schemas.microsoft.com/office/drawing/2014/main" val="117929576"/>
                    </a:ext>
                  </a:extLst>
                </a:gridCol>
                <a:gridCol w="1297555">
                  <a:extLst>
                    <a:ext uri="{9D8B030D-6E8A-4147-A177-3AD203B41FA5}">
                      <a16:colId xmlns:a16="http://schemas.microsoft.com/office/drawing/2014/main" val="2082758262"/>
                    </a:ext>
                  </a:extLst>
                </a:gridCol>
              </a:tblGrid>
              <a:tr h="448893">
                <a:tc>
                  <a:txBody>
                    <a:bodyPr/>
                    <a:lstStyle/>
                    <a:p>
                      <a:pPr algn="ctr"/>
                      <a:r>
                        <a:rPr kumimoji="0" lang="en-US" sz="1600" b="1" i="0" u="none" strike="noStrike" kern="1200" cap="none" spc="0" normalizeH="0" baseline="0" noProof="0" dirty="0" err="1" smtClean="0">
                          <a:ln>
                            <a:noFill/>
                          </a:ln>
                          <a:solidFill>
                            <a:prstClr val="black"/>
                          </a:solidFill>
                          <a:effectLst/>
                          <a:uLnTx/>
                          <a:uFillTx/>
                          <a:latin typeface="+mn-lt"/>
                          <a:ea typeface="+mn-ea"/>
                          <a:cs typeface="+mn-cs"/>
                        </a:rPr>
                        <a:t>Yıllar</a:t>
                      </a:r>
                      <a:endParaRPr lang="tr-TR" dirty="0"/>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2020</a:t>
                      </a:r>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2021</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2022</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2023</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2024</a:t>
                      </a:r>
                      <a:endParaRPr lang="tr-TR" dirty="0"/>
                    </a:p>
                  </a:txBody>
                  <a:tcPr/>
                </a:tc>
                <a:extLst>
                  <a:ext uri="{0D108BD9-81ED-4DB2-BD59-A6C34878D82A}">
                    <a16:rowId xmlns:a16="http://schemas.microsoft.com/office/drawing/2014/main" val="2283419382"/>
                  </a:ext>
                </a:extLst>
              </a:tr>
              <a:tr h="722763">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Gelen </a:t>
                      </a:r>
                      <a:r>
                        <a:rPr kumimoji="0" lang="tr-TR" sz="1400" b="1" i="0" u="none" strike="noStrike" kern="1200" cap="none" spc="0" normalizeH="0" baseline="0" noProof="0" dirty="0" smtClean="0">
                          <a:ln>
                            <a:noFill/>
                          </a:ln>
                          <a:solidFill>
                            <a:prstClr val="black"/>
                          </a:solidFill>
                          <a:effectLst/>
                          <a:uLnTx/>
                          <a:uFillTx/>
                          <a:latin typeface="+mn-lt"/>
                          <a:ea typeface="+mn-ea"/>
                          <a:cs typeface="+mn-cs"/>
                        </a:rPr>
                        <a:t>Akademik Personel</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2282277089"/>
                  </a:ext>
                </a:extLst>
              </a:tr>
              <a:tr h="59065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Giden</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tr-TR" sz="1400" b="1" i="0" u="none" strike="noStrike" kern="1200" cap="none" spc="0" normalizeH="0" baseline="0" noProof="0" dirty="0" smtClean="0">
                          <a:ln>
                            <a:noFill/>
                          </a:ln>
                          <a:solidFill>
                            <a:prstClr val="black"/>
                          </a:solidFill>
                          <a:effectLst/>
                          <a:uLnTx/>
                          <a:uFillTx/>
                          <a:latin typeface="+mn-lt"/>
                          <a:ea typeface="+mn-ea"/>
                          <a:cs typeface="+mn-cs"/>
                        </a:rPr>
                        <a:t>Akademik Personel</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110093271"/>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95511" y="690605"/>
            <a:ext cx="6941387" cy="400110"/>
          </a:xfrm>
          <a:prstGeom prst="rect">
            <a:avLst/>
          </a:prstGeom>
        </p:spPr>
        <p:txBody>
          <a:bodyPr wrap="none">
            <a:spAutoFit/>
          </a:bodyPr>
          <a:lstStyle/>
          <a:p>
            <a:r>
              <a:rPr lang="tr-TR" sz="2000" b="1" dirty="0"/>
              <a:t>Erasmus Plus Programı Kurum Koordinatörlüğü Öğrenci Sayıları</a:t>
            </a:r>
          </a:p>
        </p:txBody>
      </p:sp>
      <p:graphicFrame>
        <p:nvGraphicFramePr>
          <p:cNvPr id="4" name="Tablo 3"/>
          <p:cNvGraphicFramePr>
            <a:graphicFrameLocks noGrp="1"/>
          </p:cNvGraphicFramePr>
          <p:nvPr>
            <p:extLst>
              <p:ext uri="{D42A27DB-BD31-4B8C-83A1-F6EECF244321}">
                <p14:modId xmlns:p14="http://schemas.microsoft.com/office/powerpoint/2010/main" val="333064375"/>
              </p:ext>
            </p:extLst>
          </p:nvPr>
        </p:nvGraphicFramePr>
        <p:xfrm>
          <a:off x="1267229" y="1529536"/>
          <a:ext cx="7785330" cy="1762310"/>
        </p:xfrm>
        <a:graphic>
          <a:graphicData uri="http://schemas.openxmlformats.org/drawingml/2006/table">
            <a:tbl>
              <a:tblPr firstRow="1" bandRow="1">
                <a:tableStyleId>{5C22544A-7EE6-4342-B048-85BDC9FD1C3A}</a:tableStyleId>
              </a:tblPr>
              <a:tblGrid>
                <a:gridCol w="1297555">
                  <a:extLst>
                    <a:ext uri="{9D8B030D-6E8A-4147-A177-3AD203B41FA5}">
                      <a16:colId xmlns:a16="http://schemas.microsoft.com/office/drawing/2014/main" val="3710981460"/>
                    </a:ext>
                  </a:extLst>
                </a:gridCol>
                <a:gridCol w="1297555">
                  <a:extLst>
                    <a:ext uri="{9D8B030D-6E8A-4147-A177-3AD203B41FA5}">
                      <a16:colId xmlns:a16="http://schemas.microsoft.com/office/drawing/2014/main" val="3265530598"/>
                    </a:ext>
                  </a:extLst>
                </a:gridCol>
                <a:gridCol w="1297555">
                  <a:extLst>
                    <a:ext uri="{9D8B030D-6E8A-4147-A177-3AD203B41FA5}">
                      <a16:colId xmlns:a16="http://schemas.microsoft.com/office/drawing/2014/main" val="3851190075"/>
                    </a:ext>
                  </a:extLst>
                </a:gridCol>
                <a:gridCol w="1297555">
                  <a:extLst>
                    <a:ext uri="{9D8B030D-6E8A-4147-A177-3AD203B41FA5}">
                      <a16:colId xmlns:a16="http://schemas.microsoft.com/office/drawing/2014/main" val="3431190474"/>
                    </a:ext>
                  </a:extLst>
                </a:gridCol>
                <a:gridCol w="1297555">
                  <a:extLst>
                    <a:ext uri="{9D8B030D-6E8A-4147-A177-3AD203B41FA5}">
                      <a16:colId xmlns:a16="http://schemas.microsoft.com/office/drawing/2014/main" val="117929576"/>
                    </a:ext>
                  </a:extLst>
                </a:gridCol>
                <a:gridCol w="1297555">
                  <a:extLst>
                    <a:ext uri="{9D8B030D-6E8A-4147-A177-3AD203B41FA5}">
                      <a16:colId xmlns:a16="http://schemas.microsoft.com/office/drawing/2014/main" val="2082758262"/>
                    </a:ext>
                  </a:extLst>
                </a:gridCol>
              </a:tblGrid>
              <a:tr h="448893">
                <a:tc>
                  <a:txBody>
                    <a:bodyPr/>
                    <a:lstStyle/>
                    <a:p>
                      <a:pPr algn="ctr"/>
                      <a:r>
                        <a:rPr kumimoji="0" lang="en-US" sz="1600" b="1" i="0" u="none" strike="noStrike" kern="1200" cap="none" spc="0" normalizeH="0" baseline="0" noProof="0" dirty="0" err="1" smtClean="0">
                          <a:ln>
                            <a:noFill/>
                          </a:ln>
                          <a:solidFill>
                            <a:prstClr val="black"/>
                          </a:solidFill>
                          <a:effectLst/>
                          <a:uLnTx/>
                          <a:uFillTx/>
                          <a:latin typeface="+mn-lt"/>
                          <a:ea typeface="+mn-ea"/>
                          <a:cs typeface="+mn-cs"/>
                        </a:rPr>
                        <a:t>Yıllar</a:t>
                      </a:r>
                      <a:endParaRPr lang="tr-TR" dirty="0"/>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2020</a:t>
                      </a:r>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2021</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2022</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2023</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2024</a:t>
                      </a:r>
                      <a:endParaRPr lang="tr-TR" dirty="0"/>
                    </a:p>
                  </a:txBody>
                  <a:tcPr/>
                </a:tc>
                <a:extLst>
                  <a:ext uri="{0D108BD9-81ED-4DB2-BD59-A6C34878D82A}">
                    <a16:rowId xmlns:a16="http://schemas.microsoft.com/office/drawing/2014/main" val="2283419382"/>
                  </a:ext>
                </a:extLst>
              </a:tr>
              <a:tr h="722763">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Gelen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2282277089"/>
                  </a:ext>
                </a:extLst>
              </a:tr>
              <a:tr h="59065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Giden</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Öğrenci</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a:t>
                      </a:r>
                      <a:r>
                        <a:rPr kumimoji="0" lang="en-US" sz="1400" b="1" i="0" u="none" strike="noStrike" kern="1200" cap="none" spc="0" normalizeH="0" baseline="0" noProof="0" dirty="0" err="1"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3</a:t>
                      </a:r>
                      <a:endParaRPr lang="tr-TR" dirty="0"/>
                    </a:p>
                  </a:txBody>
                  <a:tcPr/>
                </a:tc>
                <a:tc>
                  <a:txBody>
                    <a:bodyPr/>
                    <a:lstStyle/>
                    <a:p>
                      <a:pPr algn="ctr"/>
                      <a:r>
                        <a:rPr lang="tr-TR" dirty="0" smtClean="0"/>
                        <a:t>7</a:t>
                      </a:r>
                      <a:endParaRPr lang="tr-TR" dirty="0"/>
                    </a:p>
                  </a:txBody>
                  <a:tcPr/>
                </a:tc>
                <a:tc>
                  <a:txBody>
                    <a:bodyPr/>
                    <a:lstStyle/>
                    <a:p>
                      <a:pPr algn="ctr"/>
                      <a:r>
                        <a:rPr lang="tr-TR" dirty="0" smtClean="0"/>
                        <a:t>4</a:t>
                      </a:r>
                      <a:endParaRPr lang="tr-TR" dirty="0"/>
                    </a:p>
                  </a:txBody>
                  <a:tcPr/>
                </a:tc>
                <a:tc>
                  <a:txBody>
                    <a:bodyPr/>
                    <a:lstStyle/>
                    <a:p>
                      <a:pPr algn="ctr"/>
                      <a:r>
                        <a:rPr lang="tr-TR" dirty="0" smtClean="0"/>
                        <a:t>23</a:t>
                      </a:r>
                      <a:endParaRPr lang="tr-TR" dirty="0"/>
                    </a:p>
                  </a:txBody>
                  <a:tcPr/>
                </a:tc>
                <a:tc>
                  <a:txBody>
                    <a:bodyPr/>
                    <a:lstStyle/>
                    <a:p>
                      <a:pPr algn="ctr"/>
                      <a:endParaRPr lang="tr-TR" dirty="0"/>
                    </a:p>
                  </a:txBody>
                  <a:tcPr/>
                </a:tc>
                <a:extLst>
                  <a:ext uri="{0D108BD9-81ED-4DB2-BD59-A6C34878D82A}">
                    <a16:rowId xmlns:a16="http://schemas.microsoft.com/office/drawing/2014/main" val="110093271"/>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77599" y="747665"/>
            <a:ext cx="7065845" cy="338554"/>
          </a:xfrm>
          <a:prstGeom prst="rect">
            <a:avLst/>
          </a:prstGeom>
        </p:spPr>
        <p:txBody>
          <a:bodyPr wrap="none">
            <a:spAutoFit/>
          </a:bodyPr>
          <a:lstStyle/>
          <a:p>
            <a:r>
              <a:rPr lang="tr-TR" sz="1600" b="1" dirty="0"/>
              <a:t>Erasmus Plus Programı Kurum Koordinatörlüğü Değişime katılan Personel Sayıları</a:t>
            </a:r>
          </a:p>
        </p:txBody>
      </p:sp>
      <p:graphicFrame>
        <p:nvGraphicFramePr>
          <p:cNvPr id="6" name="Tablo 5"/>
          <p:cNvGraphicFramePr>
            <a:graphicFrameLocks noGrp="1"/>
          </p:cNvGraphicFramePr>
          <p:nvPr>
            <p:extLst>
              <p:ext uri="{D42A27DB-BD31-4B8C-83A1-F6EECF244321}">
                <p14:modId xmlns:p14="http://schemas.microsoft.com/office/powerpoint/2010/main" val="3773013534"/>
              </p:ext>
            </p:extLst>
          </p:nvPr>
        </p:nvGraphicFramePr>
        <p:xfrm>
          <a:off x="1267229" y="1529536"/>
          <a:ext cx="7785330" cy="1762310"/>
        </p:xfrm>
        <a:graphic>
          <a:graphicData uri="http://schemas.openxmlformats.org/drawingml/2006/table">
            <a:tbl>
              <a:tblPr firstRow="1" bandRow="1">
                <a:tableStyleId>{5C22544A-7EE6-4342-B048-85BDC9FD1C3A}</a:tableStyleId>
              </a:tblPr>
              <a:tblGrid>
                <a:gridCol w="2057862">
                  <a:extLst>
                    <a:ext uri="{9D8B030D-6E8A-4147-A177-3AD203B41FA5}">
                      <a16:colId xmlns:a16="http://schemas.microsoft.com/office/drawing/2014/main" val="3710981460"/>
                    </a:ext>
                  </a:extLst>
                </a:gridCol>
                <a:gridCol w="1088967">
                  <a:extLst>
                    <a:ext uri="{9D8B030D-6E8A-4147-A177-3AD203B41FA5}">
                      <a16:colId xmlns:a16="http://schemas.microsoft.com/office/drawing/2014/main" val="3265530598"/>
                    </a:ext>
                  </a:extLst>
                </a:gridCol>
                <a:gridCol w="989215">
                  <a:extLst>
                    <a:ext uri="{9D8B030D-6E8A-4147-A177-3AD203B41FA5}">
                      <a16:colId xmlns:a16="http://schemas.microsoft.com/office/drawing/2014/main" val="3851190075"/>
                    </a:ext>
                  </a:extLst>
                </a:gridCol>
                <a:gridCol w="1180407">
                  <a:extLst>
                    <a:ext uri="{9D8B030D-6E8A-4147-A177-3AD203B41FA5}">
                      <a16:colId xmlns:a16="http://schemas.microsoft.com/office/drawing/2014/main" val="3431190474"/>
                    </a:ext>
                  </a:extLst>
                </a:gridCol>
                <a:gridCol w="1163782">
                  <a:extLst>
                    <a:ext uri="{9D8B030D-6E8A-4147-A177-3AD203B41FA5}">
                      <a16:colId xmlns:a16="http://schemas.microsoft.com/office/drawing/2014/main" val="117929576"/>
                    </a:ext>
                  </a:extLst>
                </a:gridCol>
                <a:gridCol w="1305097">
                  <a:extLst>
                    <a:ext uri="{9D8B030D-6E8A-4147-A177-3AD203B41FA5}">
                      <a16:colId xmlns:a16="http://schemas.microsoft.com/office/drawing/2014/main" val="2082758262"/>
                    </a:ext>
                  </a:extLst>
                </a:gridCol>
              </a:tblGrid>
              <a:tr h="448893">
                <a:tc>
                  <a:txBody>
                    <a:bodyPr/>
                    <a:lstStyle/>
                    <a:p>
                      <a:pPr algn="ctr"/>
                      <a:r>
                        <a:rPr kumimoji="0" lang="en-US" sz="1600" b="1" i="0" u="none" strike="noStrike" kern="1200" cap="none" spc="0" normalizeH="0" baseline="0" noProof="0" dirty="0" err="1" smtClean="0">
                          <a:ln>
                            <a:noFill/>
                          </a:ln>
                          <a:solidFill>
                            <a:prstClr val="black"/>
                          </a:solidFill>
                          <a:effectLst/>
                          <a:uLnTx/>
                          <a:uFillTx/>
                          <a:latin typeface="+mn-lt"/>
                          <a:ea typeface="+mn-ea"/>
                          <a:cs typeface="+mn-cs"/>
                        </a:rPr>
                        <a:t>Yıllar</a:t>
                      </a:r>
                      <a:endParaRPr lang="tr-TR" dirty="0"/>
                    </a:p>
                  </a:txBody>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2020</a:t>
                      </a:r>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2021</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2022</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2023</a:t>
                      </a:r>
                      <a:endParaRPr lang="tr-TR" dirty="0"/>
                    </a:p>
                  </a:txBody>
                  <a:tcPr/>
                </a:tc>
                <a:tc>
                  <a:txBody>
                    <a:bodyPr/>
                    <a:lstStyle/>
                    <a:p>
                      <a:r>
                        <a:rPr kumimoji="0" lang="tr-TR" sz="1600" b="1" i="0" u="none" strike="noStrike" kern="1200" cap="none" spc="0" normalizeH="0" baseline="0" noProof="0" dirty="0" smtClean="0">
                          <a:ln>
                            <a:noFill/>
                          </a:ln>
                          <a:solidFill>
                            <a:prstClr val="black"/>
                          </a:solidFill>
                          <a:effectLst/>
                          <a:uLnTx/>
                          <a:uFillTx/>
                          <a:latin typeface="+mn-lt"/>
                          <a:ea typeface="Calibri"/>
                          <a:cs typeface="Times New Roman"/>
                        </a:rPr>
                        <a:t>2024</a:t>
                      </a:r>
                      <a:endParaRPr lang="tr-TR" dirty="0"/>
                    </a:p>
                  </a:txBody>
                  <a:tcPr/>
                </a:tc>
                <a:extLst>
                  <a:ext uri="{0D108BD9-81ED-4DB2-BD59-A6C34878D82A}">
                    <a16:rowId xmlns:a16="http://schemas.microsoft.com/office/drawing/2014/main" val="2283419382"/>
                  </a:ext>
                </a:extLst>
              </a:tr>
              <a:tr h="722763">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Gelen </a:t>
                      </a:r>
                      <a:r>
                        <a:rPr kumimoji="0" lang="tr-TR" sz="1400" b="1" i="0" u="none" strike="noStrike" kern="1200" cap="none" spc="0" normalizeH="0" baseline="0" noProof="0" dirty="0" smtClean="0">
                          <a:ln>
                            <a:noFill/>
                          </a:ln>
                          <a:solidFill>
                            <a:prstClr val="black"/>
                          </a:solidFill>
                          <a:effectLst/>
                          <a:uLnTx/>
                          <a:uFillTx/>
                          <a:latin typeface="+mn-lt"/>
                          <a:ea typeface="+mn-ea"/>
                          <a:cs typeface="+mn-cs"/>
                        </a:rPr>
                        <a:t>Personel </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endParaRPr lang="tr-TR" dirty="0"/>
                    </a:p>
                  </a:txBody>
                  <a:tcPr/>
                </a:tc>
                <a:extLst>
                  <a:ext uri="{0D108BD9-81ED-4DB2-BD59-A6C34878D82A}">
                    <a16:rowId xmlns:a16="http://schemas.microsoft.com/office/drawing/2014/main" val="2282277089"/>
                  </a:ext>
                </a:extLst>
              </a:tr>
              <a:tr h="59065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mn-lt"/>
                          <a:ea typeface="+mn-ea"/>
                          <a:cs typeface="+mn-cs"/>
                        </a:rPr>
                        <a:t>Giden </a:t>
                      </a:r>
                      <a:r>
                        <a:rPr kumimoji="0" lang="tr-TR" sz="1400" b="1" i="0" u="none" strike="noStrike" kern="1200" cap="none" spc="0" normalizeH="0" baseline="0" noProof="0" dirty="0" smtClean="0">
                          <a:ln>
                            <a:noFill/>
                          </a:ln>
                          <a:solidFill>
                            <a:prstClr val="black"/>
                          </a:solidFill>
                          <a:effectLst/>
                          <a:uLnTx/>
                          <a:uFillTx/>
                          <a:latin typeface="+mn-lt"/>
                          <a:ea typeface="+mn-ea"/>
                          <a:cs typeface="+mn-cs"/>
                        </a:rPr>
                        <a:t>Personel</a:t>
                      </a:r>
                      <a:r>
                        <a:rPr kumimoji="0" lang="en-US" sz="1400" b="1" i="0" u="none" strike="noStrike" kern="1200" cap="none" spc="0" normalizeH="0" baseline="0" noProof="0" dirty="0" smtClean="0">
                          <a:ln>
                            <a:noFill/>
                          </a:ln>
                          <a:solidFill>
                            <a:prstClr val="black"/>
                          </a:solidFill>
                          <a:effectLst/>
                          <a:uLnTx/>
                          <a:uFillTx/>
                          <a:latin typeface="+mn-lt"/>
                          <a:ea typeface="+mn-ea"/>
                          <a:cs typeface="+mn-cs"/>
                        </a:rPr>
                        <a:t> Sayıları</a:t>
                      </a:r>
                      <a:endParaRPr kumimoji="0" lang="tr-TR" sz="1400" b="1" i="0" u="none" strike="noStrike" kern="1200" cap="none" spc="0" normalizeH="0" baseline="0" noProof="0" dirty="0" smtClean="0">
                        <a:ln>
                          <a:noFill/>
                        </a:ln>
                        <a:solidFill>
                          <a:prstClr val="black"/>
                        </a:solidFill>
                        <a:effectLst/>
                        <a:uLnTx/>
                        <a:uFillTx/>
                        <a:latin typeface="+mn-lt"/>
                        <a:ea typeface="Calibri"/>
                        <a:cs typeface="Times New Roman"/>
                      </a:endParaRPr>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24</a:t>
                      </a:r>
                      <a:endParaRPr lang="tr-TR" dirty="0"/>
                    </a:p>
                  </a:txBody>
                  <a:tcPr/>
                </a:tc>
                <a:tc>
                  <a:txBody>
                    <a:bodyPr/>
                    <a:lstStyle/>
                    <a:p>
                      <a:pPr algn="ctr"/>
                      <a:endParaRPr lang="tr-TR" dirty="0"/>
                    </a:p>
                  </a:txBody>
                  <a:tcPr/>
                </a:tc>
                <a:extLst>
                  <a:ext uri="{0D108BD9-81ED-4DB2-BD59-A6C34878D82A}">
                    <a16:rowId xmlns:a16="http://schemas.microsoft.com/office/drawing/2014/main" val="110093271"/>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46291" y="629013"/>
            <a:ext cx="5167056" cy="369332"/>
          </a:xfrm>
          <a:prstGeom prst="rect">
            <a:avLst/>
          </a:prstGeom>
        </p:spPr>
        <p:txBody>
          <a:bodyPr wrap="none">
            <a:spAutoFit/>
          </a:bodyPr>
          <a:lstStyle/>
          <a:p>
            <a:r>
              <a:rPr lang="tr-TR" b="1" dirty="0" smtClean="0"/>
              <a:t>Uluslararası Daimi </a:t>
            </a:r>
            <a:r>
              <a:rPr lang="tr-TR" b="1" dirty="0"/>
              <a:t>Öğrenci Birimi Sayısı ve Bölümleri</a:t>
            </a:r>
          </a:p>
        </p:txBody>
      </p:sp>
      <p:graphicFrame>
        <p:nvGraphicFramePr>
          <p:cNvPr id="6" name="Tablo 5"/>
          <p:cNvGraphicFramePr>
            <a:graphicFrameLocks noGrp="1"/>
          </p:cNvGraphicFramePr>
          <p:nvPr>
            <p:extLst>
              <p:ext uri="{D42A27DB-BD31-4B8C-83A1-F6EECF244321}">
                <p14:modId xmlns:p14="http://schemas.microsoft.com/office/powerpoint/2010/main" val="2280840530"/>
              </p:ext>
            </p:extLst>
          </p:nvPr>
        </p:nvGraphicFramePr>
        <p:xfrm>
          <a:off x="733422" y="1095374"/>
          <a:ext cx="10591802" cy="4587240"/>
        </p:xfrm>
        <a:graphic>
          <a:graphicData uri="http://schemas.openxmlformats.org/drawingml/2006/table">
            <a:tbl>
              <a:tblPr firstRow="1" bandRow="1">
                <a:tableStyleId>{5C22544A-7EE6-4342-B048-85BDC9FD1C3A}</a:tableStyleId>
              </a:tblPr>
              <a:tblGrid>
                <a:gridCol w="2971803">
                  <a:extLst>
                    <a:ext uri="{9D8B030D-6E8A-4147-A177-3AD203B41FA5}">
                      <a16:colId xmlns:a16="http://schemas.microsoft.com/office/drawing/2014/main" val="1560712825"/>
                    </a:ext>
                  </a:extLst>
                </a:gridCol>
                <a:gridCol w="723900">
                  <a:extLst>
                    <a:ext uri="{9D8B030D-6E8A-4147-A177-3AD203B41FA5}">
                      <a16:colId xmlns:a16="http://schemas.microsoft.com/office/drawing/2014/main" val="477580794"/>
                    </a:ext>
                  </a:extLst>
                </a:gridCol>
                <a:gridCol w="666750">
                  <a:extLst>
                    <a:ext uri="{9D8B030D-6E8A-4147-A177-3AD203B41FA5}">
                      <a16:colId xmlns:a16="http://schemas.microsoft.com/office/drawing/2014/main" val="3817387395"/>
                    </a:ext>
                  </a:extLst>
                </a:gridCol>
                <a:gridCol w="581025">
                  <a:extLst>
                    <a:ext uri="{9D8B030D-6E8A-4147-A177-3AD203B41FA5}">
                      <a16:colId xmlns:a16="http://schemas.microsoft.com/office/drawing/2014/main" val="1072734762"/>
                    </a:ext>
                  </a:extLst>
                </a:gridCol>
                <a:gridCol w="552450">
                  <a:extLst>
                    <a:ext uri="{9D8B030D-6E8A-4147-A177-3AD203B41FA5}">
                      <a16:colId xmlns:a16="http://schemas.microsoft.com/office/drawing/2014/main" val="2464528186"/>
                    </a:ext>
                  </a:extLst>
                </a:gridCol>
                <a:gridCol w="552450">
                  <a:extLst>
                    <a:ext uri="{9D8B030D-6E8A-4147-A177-3AD203B41FA5}">
                      <a16:colId xmlns:a16="http://schemas.microsoft.com/office/drawing/2014/main" val="346023174"/>
                    </a:ext>
                  </a:extLst>
                </a:gridCol>
                <a:gridCol w="581025">
                  <a:extLst>
                    <a:ext uri="{9D8B030D-6E8A-4147-A177-3AD203B41FA5}">
                      <a16:colId xmlns:a16="http://schemas.microsoft.com/office/drawing/2014/main" val="1041340061"/>
                    </a:ext>
                  </a:extLst>
                </a:gridCol>
                <a:gridCol w="638175">
                  <a:extLst>
                    <a:ext uri="{9D8B030D-6E8A-4147-A177-3AD203B41FA5}">
                      <a16:colId xmlns:a16="http://schemas.microsoft.com/office/drawing/2014/main" val="3149137063"/>
                    </a:ext>
                  </a:extLst>
                </a:gridCol>
                <a:gridCol w="628650">
                  <a:extLst>
                    <a:ext uri="{9D8B030D-6E8A-4147-A177-3AD203B41FA5}">
                      <a16:colId xmlns:a16="http://schemas.microsoft.com/office/drawing/2014/main" val="1405922694"/>
                    </a:ext>
                  </a:extLst>
                </a:gridCol>
                <a:gridCol w="619125">
                  <a:extLst>
                    <a:ext uri="{9D8B030D-6E8A-4147-A177-3AD203B41FA5}">
                      <a16:colId xmlns:a16="http://schemas.microsoft.com/office/drawing/2014/main" val="4095479815"/>
                    </a:ext>
                  </a:extLst>
                </a:gridCol>
                <a:gridCol w="704850">
                  <a:extLst>
                    <a:ext uri="{9D8B030D-6E8A-4147-A177-3AD203B41FA5}">
                      <a16:colId xmlns:a16="http://schemas.microsoft.com/office/drawing/2014/main" val="3669296127"/>
                    </a:ext>
                  </a:extLst>
                </a:gridCol>
                <a:gridCol w="752475">
                  <a:extLst>
                    <a:ext uri="{9D8B030D-6E8A-4147-A177-3AD203B41FA5}">
                      <a16:colId xmlns:a16="http://schemas.microsoft.com/office/drawing/2014/main" val="889110255"/>
                    </a:ext>
                  </a:extLst>
                </a:gridCol>
                <a:gridCol w="619124">
                  <a:extLst>
                    <a:ext uri="{9D8B030D-6E8A-4147-A177-3AD203B41FA5}">
                      <a16:colId xmlns:a16="http://schemas.microsoft.com/office/drawing/2014/main" val="2703472462"/>
                    </a:ext>
                  </a:extLst>
                </a:gridCol>
              </a:tblGrid>
              <a:tr h="327660">
                <a:tc gridSpan="13">
                  <a:txBody>
                    <a:bodyPr/>
                    <a:lstStyle/>
                    <a:p>
                      <a:endParaRPr lang="tr-TR" sz="15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4167870343"/>
                  </a:ext>
                </a:extLst>
              </a:tr>
              <a:tr h="327660">
                <a:tc rowSpan="2">
                  <a:txBody>
                    <a:bodyPr/>
                    <a:lstStyle/>
                    <a:p>
                      <a:endParaRPr lang="tr-TR" sz="1500" dirty="0"/>
                    </a:p>
                  </a:txBody>
                  <a:tcPr/>
                </a:tc>
                <a:tc gridSpan="2">
                  <a:txBody>
                    <a:bodyPr/>
                    <a:lstStyle/>
                    <a:p>
                      <a:pPr algn="ctr"/>
                      <a:r>
                        <a:rPr lang="tr-TR" sz="1200" b="1" dirty="0" smtClean="0"/>
                        <a:t>2020</a:t>
                      </a:r>
                      <a:endParaRPr lang="tr-TR" sz="1200" b="1" dirty="0"/>
                    </a:p>
                  </a:txBody>
                  <a:tcPr/>
                </a:tc>
                <a:tc hMerge="1">
                  <a:txBody>
                    <a:bodyPr/>
                    <a:lstStyle/>
                    <a:p>
                      <a:endParaRPr lang="tr-TR"/>
                    </a:p>
                  </a:txBody>
                  <a:tcPr/>
                </a:tc>
                <a:tc gridSpan="2">
                  <a:txBody>
                    <a:bodyPr/>
                    <a:lstStyle/>
                    <a:p>
                      <a:pPr algn="ctr"/>
                      <a:r>
                        <a:rPr lang="tr-TR" sz="1200" b="1" dirty="0" smtClean="0"/>
                        <a:t>2021</a:t>
                      </a:r>
                      <a:endParaRPr lang="tr-TR" sz="1200" b="1" dirty="0"/>
                    </a:p>
                  </a:txBody>
                  <a:tcPr/>
                </a:tc>
                <a:tc hMerge="1">
                  <a:txBody>
                    <a:bodyPr/>
                    <a:lstStyle/>
                    <a:p>
                      <a:endParaRPr lang="tr-TR"/>
                    </a:p>
                  </a:txBody>
                  <a:tcPr/>
                </a:tc>
                <a:tc gridSpan="2">
                  <a:txBody>
                    <a:bodyPr/>
                    <a:lstStyle/>
                    <a:p>
                      <a:pPr algn="ctr"/>
                      <a:r>
                        <a:rPr lang="tr-TR" sz="1200" b="1" dirty="0" smtClean="0"/>
                        <a:t>2022</a:t>
                      </a:r>
                      <a:endParaRPr lang="tr-TR" sz="1200" b="1" dirty="0"/>
                    </a:p>
                  </a:txBody>
                  <a:tcPr/>
                </a:tc>
                <a:tc hMerge="1">
                  <a:txBody>
                    <a:bodyPr/>
                    <a:lstStyle/>
                    <a:p>
                      <a:endParaRPr lang="tr-TR"/>
                    </a:p>
                  </a:txBody>
                  <a:tcPr/>
                </a:tc>
                <a:tc gridSpan="2">
                  <a:txBody>
                    <a:bodyPr/>
                    <a:lstStyle/>
                    <a:p>
                      <a:pPr algn="ctr"/>
                      <a:r>
                        <a:rPr lang="tr-TR" sz="1200" b="1" dirty="0" smtClean="0"/>
                        <a:t>2023</a:t>
                      </a:r>
                      <a:endParaRPr lang="tr-TR" sz="1200" b="1" dirty="0"/>
                    </a:p>
                  </a:txBody>
                  <a:tcPr/>
                </a:tc>
                <a:tc hMerge="1">
                  <a:txBody>
                    <a:bodyPr/>
                    <a:lstStyle/>
                    <a:p>
                      <a:endParaRPr lang="tr-TR"/>
                    </a:p>
                  </a:txBody>
                  <a:tcPr/>
                </a:tc>
                <a:tc gridSpan="2">
                  <a:txBody>
                    <a:bodyPr/>
                    <a:lstStyle/>
                    <a:p>
                      <a:pPr algn="ctr"/>
                      <a:r>
                        <a:rPr lang="tr-TR" sz="1200" b="1" dirty="0" smtClean="0"/>
                        <a:t>2024</a:t>
                      </a:r>
                      <a:endParaRPr lang="tr-TR" sz="1200" b="1" dirty="0"/>
                    </a:p>
                  </a:txBody>
                  <a:tcPr/>
                </a:tc>
                <a:tc hMerge="1">
                  <a:txBody>
                    <a:bodyPr/>
                    <a:lstStyle/>
                    <a:p>
                      <a:endParaRPr lang="tr-TR"/>
                    </a:p>
                  </a:txBody>
                  <a:tcPr/>
                </a:tc>
                <a:tc gridSpan="2">
                  <a:txBody>
                    <a:bodyPr/>
                    <a:lstStyle/>
                    <a:p>
                      <a:pPr algn="ctr"/>
                      <a:r>
                        <a:rPr lang="tr-TR" sz="1200" b="1" dirty="0" smtClean="0"/>
                        <a:t>Toplam</a:t>
                      </a:r>
                      <a:endParaRPr lang="tr-TR" sz="1200" b="1" dirty="0"/>
                    </a:p>
                  </a:txBody>
                  <a:tcPr/>
                </a:tc>
                <a:tc hMerge="1">
                  <a:txBody>
                    <a:bodyPr/>
                    <a:lstStyle/>
                    <a:p>
                      <a:endParaRPr lang="tr-TR"/>
                    </a:p>
                  </a:txBody>
                  <a:tcPr/>
                </a:tc>
                <a:extLst>
                  <a:ext uri="{0D108BD9-81ED-4DB2-BD59-A6C34878D82A}">
                    <a16:rowId xmlns:a16="http://schemas.microsoft.com/office/drawing/2014/main" val="1372745376"/>
                  </a:ext>
                </a:extLst>
              </a:tr>
              <a:tr h="327660">
                <a:tc vMerge="1">
                  <a:txBody>
                    <a:bodyPr/>
                    <a:lstStyle/>
                    <a:p>
                      <a:endParaRPr lang="tr-TR" sz="150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extLst>
                  <a:ext uri="{0D108BD9-81ED-4DB2-BD59-A6C34878D82A}">
                    <a16:rowId xmlns:a16="http://schemas.microsoft.com/office/drawing/2014/main" val="906841750"/>
                  </a:ext>
                </a:extLst>
              </a:tr>
              <a:tr h="327660">
                <a:tc>
                  <a:txBody>
                    <a:bodyPr/>
                    <a:lstStyle/>
                    <a:p>
                      <a:r>
                        <a:rPr lang="tr-TR" sz="1050" b="1" dirty="0" smtClean="0">
                          <a:solidFill>
                            <a:srgbClr val="000000"/>
                          </a:solidFill>
                          <a:effectLst/>
                          <a:latin typeface="+mj-lt"/>
                          <a:ea typeface="Times New Roman" panose="02020603050405020304" pitchFamily="18" charset="0"/>
                        </a:rPr>
                        <a:t>Eğitim Fakültesi</a:t>
                      </a:r>
                      <a:endParaRPr lang="tr-TR" sz="1050" b="1" dirty="0">
                        <a:latin typeface="+mj-lt"/>
                      </a:endParaRPr>
                    </a:p>
                  </a:txBody>
                  <a:tcPr/>
                </a:tc>
                <a:tc>
                  <a:txBody>
                    <a:bodyPr/>
                    <a:lstStyle/>
                    <a:p>
                      <a:pPr algn="ctr"/>
                      <a:r>
                        <a:rPr lang="tr-TR" sz="1050" dirty="0" smtClean="0"/>
                        <a:t>29</a:t>
                      </a:r>
                      <a:endParaRPr lang="tr-TR" sz="1050" dirty="0"/>
                    </a:p>
                  </a:txBody>
                  <a:tcPr/>
                </a:tc>
                <a:tc>
                  <a:txBody>
                    <a:bodyPr/>
                    <a:lstStyle/>
                    <a:p>
                      <a:pPr algn="ctr"/>
                      <a:r>
                        <a:rPr lang="tr-TR" sz="1050" dirty="0" smtClean="0"/>
                        <a:t>15</a:t>
                      </a:r>
                      <a:endParaRPr lang="tr-TR" sz="1050" dirty="0"/>
                    </a:p>
                  </a:txBody>
                  <a:tcPr/>
                </a:tc>
                <a:tc>
                  <a:txBody>
                    <a:bodyPr/>
                    <a:lstStyle/>
                    <a:p>
                      <a:pPr algn="ctr"/>
                      <a:r>
                        <a:rPr lang="tr-TR" sz="1050" dirty="0" smtClean="0"/>
                        <a:t>50</a:t>
                      </a:r>
                      <a:endParaRPr lang="tr-TR" sz="1050" dirty="0"/>
                    </a:p>
                  </a:txBody>
                  <a:tcPr/>
                </a:tc>
                <a:tc>
                  <a:txBody>
                    <a:bodyPr/>
                    <a:lstStyle/>
                    <a:p>
                      <a:pPr algn="ctr"/>
                      <a:r>
                        <a:rPr lang="tr-TR" sz="1050" dirty="0" smtClean="0"/>
                        <a:t>17</a:t>
                      </a:r>
                      <a:endParaRPr lang="tr-TR" sz="1050" dirty="0"/>
                    </a:p>
                  </a:txBody>
                  <a:tcPr/>
                </a:tc>
                <a:tc>
                  <a:txBody>
                    <a:bodyPr/>
                    <a:lstStyle/>
                    <a:p>
                      <a:pPr algn="ctr"/>
                      <a:r>
                        <a:rPr lang="tr-TR" sz="1050" dirty="0" smtClean="0"/>
                        <a:t>57</a:t>
                      </a:r>
                      <a:endParaRPr lang="tr-TR" sz="1050" dirty="0"/>
                    </a:p>
                  </a:txBody>
                  <a:tcPr/>
                </a:tc>
                <a:tc>
                  <a:txBody>
                    <a:bodyPr/>
                    <a:lstStyle/>
                    <a:p>
                      <a:pPr algn="ctr"/>
                      <a:r>
                        <a:rPr lang="tr-TR" sz="1050" dirty="0" smtClean="0"/>
                        <a:t>16</a:t>
                      </a:r>
                      <a:endParaRPr lang="tr-TR" sz="1050" dirty="0"/>
                    </a:p>
                  </a:txBody>
                  <a:tcPr/>
                </a:tc>
                <a:tc>
                  <a:txBody>
                    <a:bodyPr/>
                    <a:lstStyle/>
                    <a:p>
                      <a:pPr algn="ctr"/>
                      <a:r>
                        <a:rPr lang="tr-TR" sz="1050" dirty="0" smtClean="0"/>
                        <a:t>11</a:t>
                      </a:r>
                      <a:endParaRPr lang="tr-TR" sz="1050" dirty="0"/>
                    </a:p>
                  </a:txBody>
                  <a:tcPr/>
                </a:tc>
                <a:tc>
                  <a:txBody>
                    <a:bodyPr/>
                    <a:lstStyle/>
                    <a:p>
                      <a:pPr algn="ctr"/>
                      <a:r>
                        <a:rPr lang="tr-TR" sz="1050" dirty="0" smtClean="0"/>
                        <a:t>5</a:t>
                      </a:r>
                      <a:endParaRPr lang="tr-TR" sz="1050" dirty="0"/>
                    </a:p>
                  </a:txBody>
                  <a:tcPr/>
                </a:tc>
                <a:tc>
                  <a:txBody>
                    <a:bodyPr/>
                    <a:lstStyle/>
                    <a:p>
                      <a:pPr algn="ctr"/>
                      <a:endParaRPr lang="tr-TR" sz="1050" dirty="0"/>
                    </a:p>
                  </a:txBody>
                  <a:tcPr/>
                </a:tc>
                <a:tc>
                  <a:txBody>
                    <a:bodyPr/>
                    <a:lstStyle/>
                    <a:p>
                      <a:pPr algn="ctr"/>
                      <a:endParaRPr lang="tr-TR" sz="1050" dirty="0"/>
                    </a:p>
                  </a:txBody>
                  <a:tcPr/>
                </a:tc>
                <a:tc>
                  <a:txBody>
                    <a:bodyPr/>
                    <a:lstStyle/>
                    <a:p>
                      <a:pPr algn="ctr"/>
                      <a:r>
                        <a:rPr lang="tr-TR" sz="1050" dirty="0" smtClean="0"/>
                        <a:t>167</a:t>
                      </a:r>
                      <a:endParaRPr lang="tr-TR" sz="1050" dirty="0"/>
                    </a:p>
                  </a:txBody>
                  <a:tcPr/>
                </a:tc>
                <a:tc>
                  <a:txBody>
                    <a:bodyPr/>
                    <a:lstStyle/>
                    <a:p>
                      <a:pPr algn="ctr"/>
                      <a:r>
                        <a:rPr lang="tr-TR" sz="1050" dirty="0" smtClean="0"/>
                        <a:t>66</a:t>
                      </a:r>
                      <a:endParaRPr lang="tr-TR" sz="1050" dirty="0"/>
                    </a:p>
                  </a:txBody>
                  <a:tcPr/>
                </a:tc>
                <a:extLst>
                  <a:ext uri="{0D108BD9-81ED-4DB2-BD59-A6C34878D82A}">
                    <a16:rowId xmlns:a16="http://schemas.microsoft.com/office/drawing/2014/main" val="4001348940"/>
                  </a:ext>
                </a:extLst>
              </a:tr>
              <a:tr h="327660">
                <a:tc>
                  <a:txBody>
                    <a:bodyPr/>
                    <a:lstStyle/>
                    <a:p>
                      <a:r>
                        <a:rPr lang="tr-TR" sz="1050" b="1" dirty="0" smtClean="0">
                          <a:solidFill>
                            <a:srgbClr val="000000"/>
                          </a:solidFill>
                          <a:effectLst/>
                          <a:latin typeface="+mj-lt"/>
                          <a:ea typeface="Times New Roman" panose="02020603050405020304" pitchFamily="18" charset="0"/>
                        </a:rPr>
                        <a:t>Fen – Edebiyat Fakültesi</a:t>
                      </a:r>
                      <a:endParaRPr lang="tr-TR" sz="1050" b="1" dirty="0">
                        <a:latin typeface="+mj-lt"/>
                      </a:endParaRPr>
                    </a:p>
                  </a:txBody>
                  <a:tcPr/>
                </a:tc>
                <a:tc>
                  <a:txBody>
                    <a:bodyPr/>
                    <a:lstStyle/>
                    <a:p>
                      <a:pPr algn="ctr"/>
                      <a:r>
                        <a:rPr lang="tr-TR" sz="1050" dirty="0" smtClean="0"/>
                        <a:t>5</a:t>
                      </a:r>
                      <a:endParaRPr lang="tr-TR" sz="1050" dirty="0"/>
                    </a:p>
                  </a:txBody>
                  <a:tcPr/>
                </a:tc>
                <a:tc>
                  <a:txBody>
                    <a:bodyPr/>
                    <a:lstStyle/>
                    <a:p>
                      <a:pPr algn="ctr"/>
                      <a:r>
                        <a:rPr lang="tr-TR" sz="1050" dirty="0" smtClean="0"/>
                        <a:t>5</a:t>
                      </a:r>
                      <a:endParaRPr lang="tr-TR" sz="1050" dirty="0"/>
                    </a:p>
                  </a:txBody>
                  <a:tcPr/>
                </a:tc>
                <a:tc>
                  <a:txBody>
                    <a:bodyPr/>
                    <a:lstStyle/>
                    <a:p>
                      <a:pPr algn="ctr"/>
                      <a:r>
                        <a:rPr lang="tr-TR" sz="1050" dirty="0" smtClean="0"/>
                        <a:t>11</a:t>
                      </a:r>
                      <a:endParaRPr lang="tr-TR" sz="1050" dirty="0"/>
                    </a:p>
                  </a:txBody>
                  <a:tcPr/>
                </a:tc>
                <a:tc>
                  <a:txBody>
                    <a:bodyPr/>
                    <a:lstStyle/>
                    <a:p>
                      <a:pPr algn="ctr"/>
                      <a:r>
                        <a:rPr lang="tr-TR" sz="1050" dirty="0" smtClean="0"/>
                        <a:t>14</a:t>
                      </a:r>
                      <a:endParaRPr lang="tr-TR" sz="1050" dirty="0"/>
                    </a:p>
                  </a:txBody>
                  <a:tcPr/>
                </a:tc>
                <a:tc>
                  <a:txBody>
                    <a:bodyPr/>
                    <a:lstStyle/>
                    <a:p>
                      <a:pPr algn="ctr"/>
                      <a:r>
                        <a:rPr lang="tr-TR" sz="1050" dirty="0" smtClean="0"/>
                        <a:t>39</a:t>
                      </a:r>
                      <a:endParaRPr lang="tr-TR" sz="1050" dirty="0"/>
                    </a:p>
                  </a:txBody>
                  <a:tcPr/>
                </a:tc>
                <a:tc>
                  <a:txBody>
                    <a:bodyPr/>
                    <a:lstStyle/>
                    <a:p>
                      <a:pPr algn="ctr"/>
                      <a:r>
                        <a:rPr lang="tr-TR" sz="1050" dirty="0" smtClean="0"/>
                        <a:t>21</a:t>
                      </a:r>
                      <a:endParaRPr lang="tr-TR" sz="1050" dirty="0"/>
                    </a:p>
                  </a:txBody>
                  <a:tcPr/>
                </a:tc>
                <a:tc>
                  <a:txBody>
                    <a:bodyPr/>
                    <a:lstStyle/>
                    <a:p>
                      <a:pPr algn="ctr"/>
                      <a:r>
                        <a:rPr lang="tr-TR" sz="1050" dirty="0" smtClean="0"/>
                        <a:t>8</a:t>
                      </a:r>
                      <a:endParaRPr lang="tr-TR" sz="1050" dirty="0"/>
                    </a:p>
                  </a:txBody>
                  <a:tcPr/>
                </a:tc>
                <a:tc>
                  <a:txBody>
                    <a:bodyPr/>
                    <a:lstStyle/>
                    <a:p>
                      <a:pPr algn="ctr"/>
                      <a:r>
                        <a:rPr lang="tr-TR" sz="1050" dirty="0" smtClean="0"/>
                        <a:t>6</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76</a:t>
                      </a:r>
                      <a:endParaRPr lang="tr-TR" sz="1050" dirty="0"/>
                    </a:p>
                  </a:txBody>
                  <a:tcPr/>
                </a:tc>
                <a:tc>
                  <a:txBody>
                    <a:bodyPr/>
                    <a:lstStyle/>
                    <a:p>
                      <a:pPr algn="ctr"/>
                      <a:r>
                        <a:rPr lang="tr-TR" sz="1050" dirty="0" smtClean="0"/>
                        <a:t>75</a:t>
                      </a:r>
                      <a:endParaRPr lang="tr-TR" sz="1050" dirty="0"/>
                    </a:p>
                  </a:txBody>
                  <a:tcPr/>
                </a:tc>
                <a:extLst>
                  <a:ext uri="{0D108BD9-81ED-4DB2-BD59-A6C34878D82A}">
                    <a16:rowId xmlns:a16="http://schemas.microsoft.com/office/drawing/2014/main" val="2170232944"/>
                  </a:ext>
                </a:extLst>
              </a:tr>
              <a:tr h="327660">
                <a:tc>
                  <a:txBody>
                    <a:bodyPr/>
                    <a:lstStyle/>
                    <a:p>
                      <a:r>
                        <a:rPr lang="tr-TR" sz="1050" b="1" dirty="0" smtClean="0">
                          <a:solidFill>
                            <a:srgbClr val="000000"/>
                          </a:solidFill>
                          <a:effectLst/>
                          <a:latin typeface="+mj-lt"/>
                          <a:ea typeface="Times New Roman" panose="02020603050405020304" pitchFamily="18" charset="0"/>
                        </a:rPr>
                        <a:t>Güzel Sanatlar Ve Tasarım Fakültesi</a:t>
                      </a:r>
                      <a:endParaRPr lang="tr-TR" sz="1050" b="1" dirty="0">
                        <a:latin typeface="+mj-lt"/>
                      </a:endParaRPr>
                    </a:p>
                  </a:txBody>
                  <a:tcPr/>
                </a:tc>
                <a:tc>
                  <a:txBody>
                    <a:bodyPr/>
                    <a:lstStyle/>
                    <a:p>
                      <a:pPr algn="ctr"/>
                      <a:r>
                        <a:rPr lang="tr-TR" sz="1050" dirty="0" smtClean="0"/>
                        <a:t>26</a:t>
                      </a:r>
                      <a:endParaRPr lang="tr-TR" sz="1050" dirty="0"/>
                    </a:p>
                  </a:txBody>
                  <a:tcPr/>
                </a:tc>
                <a:tc>
                  <a:txBody>
                    <a:bodyPr/>
                    <a:lstStyle/>
                    <a:p>
                      <a:pPr algn="ctr"/>
                      <a:r>
                        <a:rPr lang="tr-TR" sz="1050" dirty="0" smtClean="0"/>
                        <a:t>15</a:t>
                      </a:r>
                      <a:endParaRPr lang="tr-TR" sz="1050" dirty="0"/>
                    </a:p>
                  </a:txBody>
                  <a:tcPr/>
                </a:tc>
                <a:tc>
                  <a:txBody>
                    <a:bodyPr/>
                    <a:lstStyle/>
                    <a:p>
                      <a:pPr algn="ctr"/>
                      <a:r>
                        <a:rPr lang="tr-TR" sz="1050" dirty="0" smtClean="0"/>
                        <a:t>29</a:t>
                      </a:r>
                      <a:endParaRPr lang="tr-TR" sz="1050" dirty="0"/>
                    </a:p>
                  </a:txBody>
                  <a:tcPr/>
                </a:tc>
                <a:tc>
                  <a:txBody>
                    <a:bodyPr/>
                    <a:lstStyle/>
                    <a:p>
                      <a:pPr algn="ctr"/>
                      <a:r>
                        <a:rPr lang="tr-TR" sz="1050" dirty="0" smtClean="0"/>
                        <a:t>18</a:t>
                      </a:r>
                      <a:endParaRPr lang="tr-TR" sz="1050" dirty="0"/>
                    </a:p>
                  </a:txBody>
                  <a:tcPr/>
                </a:tc>
                <a:tc>
                  <a:txBody>
                    <a:bodyPr/>
                    <a:lstStyle/>
                    <a:p>
                      <a:pPr algn="ctr"/>
                      <a:r>
                        <a:rPr lang="tr-TR" sz="1050" dirty="0" smtClean="0"/>
                        <a:t>20</a:t>
                      </a:r>
                      <a:endParaRPr lang="tr-TR" sz="1050" dirty="0"/>
                    </a:p>
                  </a:txBody>
                  <a:tcPr/>
                </a:tc>
                <a:tc>
                  <a:txBody>
                    <a:bodyPr/>
                    <a:lstStyle/>
                    <a:p>
                      <a:pPr algn="ctr"/>
                      <a:r>
                        <a:rPr lang="tr-TR" sz="1050" dirty="0" smtClean="0"/>
                        <a:t>18</a:t>
                      </a:r>
                      <a:endParaRPr lang="tr-TR" sz="1050" dirty="0"/>
                    </a:p>
                  </a:txBody>
                  <a:tcPr/>
                </a:tc>
                <a:tc>
                  <a:txBody>
                    <a:bodyPr/>
                    <a:lstStyle/>
                    <a:p>
                      <a:pPr algn="ctr"/>
                      <a:r>
                        <a:rPr lang="tr-TR" sz="1050" dirty="0" smtClean="0"/>
                        <a:t>9</a:t>
                      </a:r>
                      <a:endParaRPr lang="tr-TR" sz="1050" dirty="0"/>
                    </a:p>
                  </a:txBody>
                  <a:tcPr/>
                </a:tc>
                <a:tc>
                  <a:txBody>
                    <a:bodyPr/>
                    <a:lstStyle/>
                    <a:p>
                      <a:pPr algn="ctr"/>
                      <a:r>
                        <a:rPr lang="tr-TR" sz="1050" dirty="0" smtClean="0"/>
                        <a:t>9</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91</a:t>
                      </a:r>
                      <a:endParaRPr lang="tr-TR" sz="1050" dirty="0"/>
                    </a:p>
                  </a:txBody>
                  <a:tcPr/>
                </a:tc>
                <a:tc>
                  <a:txBody>
                    <a:bodyPr/>
                    <a:lstStyle/>
                    <a:p>
                      <a:pPr algn="ctr"/>
                      <a:r>
                        <a:rPr lang="tr-TR" sz="1050" dirty="0" smtClean="0"/>
                        <a:t>65</a:t>
                      </a:r>
                      <a:endParaRPr lang="tr-TR" sz="1050" dirty="0"/>
                    </a:p>
                  </a:txBody>
                  <a:tcPr/>
                </a:tc>
                <a:extLst>
                  <a:ext uri="{0D108BD9-81ED-4DB2-BD59-A6C34878D82A}">
                    <a16:rowId xmlns:a16="http://schemas.microsoft.com/office/drawing/2014/main" val="715322474"/>
                  </a:ext>
                </a:extLst>
              </a:tr>
              <a:tr h="327660">
                <a:tc>
                  <a:txBody>
                    <a:bodyPr/>
                    <a:lstStyle/>
                    <a:p>
                      <a:r>
                        <a:rPr lang="tr-TR" sz="1050" b="1" dirty="0" smtClean="0">
                          <a:solidFill>
                            <a:srgbClr val="000000"/>
                          </a:solidFill>
                          <a:effectLst/>
                          <a:latin typeface="+mj-lt"/>
                          <a:ea typeface="Times New Roman" panose="02020603050405020304" pitchFamily="18" charset="0"/>
                        </a:rPr>
                        <a:t>İktisadi İdari Bilimler Fakültesi</a:t>
                      </a:r>
                      <a:endParaRPr lang="tr-TR" sz="1050" b="1" dirty="0">
                        <a:latin typeface="+mj-lt"/>
                      </a:endParaRPr>
                    </a:p>
                  </a:txBody>
                  <a:tcPr/>
                </a:tc>
                <a:tc>
                  <a:txBody>
                    <a:bodyPr/>
                    <a:lstStyle/>
                    <a:p>
                      <a:pPr algn="ctr"/>
                      <a:r>
                        <a:rPr lang="tr-TR" sz="1050" dirty="0" smtClean="0"/>
                        <a:t>5</a:t>
                      </a:r>
                      <a:endParaRPr lang="tr-TR" sz="1050" dirty="0"/>
                    </a:p>
                  </a:txBody>
                  <a:tcPr/>
                </a:tc>
                <a:tc>
                  <a:txBody>
                    <a:bodyPr/>
                    <a:lstStyle/>
                    <a:p>
                      <a:pPr algn="ctr"/>
                      <a:r>
                        <a:rPr lang="tr-TR" sz="1050" dirty="0" smtClean="0"/>
                        <a:t>32</a:t>
                      </a:r>
                      <a:endParaRPr lang="tr-TR" sz="1050" dirty="0"/>
                    </a:p>
                  </a:txBody>
                  <a:tcPr/>
                </a:tc>
                <a:tc>
                  <a:txBody>
                    <a:bodyPr/>
                    <a:lstStyle/>
                    <a:p>
                      <a:pPr algn="ctr"/>
                      <a:r>
                        <a:rPr lang="tr-TR" sz="1050" dirty="0" smtClean="0"/>
                        <a:t>10</a:t>
                      </a:r>
                      <a:endParaRPr lang="tr-TR" sz="1050" dirty="0"/>
                    </a:p>
                  </a:txBody>
                  <a:tcPr/>
                </a:tc>
                <a:tc>
                  <a:txBody>
                    <a:bodyPr/>
                    <a:lstStyle/>
                    <a:p>
                      <a:pPr algn="ctr"/>
                      <a:r>
                        <a:rPr lang="tr-TR" sz="1050" dirty="0" smtClean="0"/>
                        <a:t>37</a:t>
                      </a:r>
                      <a:endParaRPr lang="tr-TR" sz="1050" dirty="0"/>
                    </a:p>
                  </a:txBody>
                  <a:tcPr/>
                </a:tc>
                <a:tc>
                  <a:txBody>
                    <a:bodyPr/>
                    <a:lstStyle/>
                    <a:p>
                      <a:pPr algn="ctr"/>
                      <a:r>
                        <a:rPr lang="tr-TR" sz="1050" dirty="0" smtClean="0"/>
                        <a:t>19</a:t>
                      </a:r>
                      <a:endParaRPr lang="tr-TR" sz="1050" dirty="0"/>
                    </a:p>
                  </a:txBody>
                  <a:tcPr/>
                </a:tc>
                <a:tc>
                  <a:txBody>
                    <a:bodyPr/>
                    <a:lstStyle/>
                    <a:p>
                      <a:pPr algn="ctr"/>
                      <a:r>
                        <a:rPr lang="tr-TR" sz="1050" dirty="0" smtClean="0"/>
                        <a:t>23</a:t>
                      </a:r>
                      <a:endParaRPr lang="tr-TR" sz="1050" dirty="0"/>
                    </a:p>
                  </a:txBody>
                  <a:tcPr/>
                </a:tc>
                <a:tc>
                  <a:txBody>
                    <a:bodyPr/>
                    <a:lstStyle/>
                    <a:p>
                      <a:pPr algn="ctr"/>
                      <a:r>
                        <a:rPr lang="tr-TR" sz="1050" dirty="0" smtClean="0"/>
                        <a:t>2</a:t>
                      </a:r>
                      <a:endParaRPr lang="tr-TR" sz="1050" dirty="0"/>
                    </a:p>
                  </a:txBody>
                  <a:tcPr/>
                </a:tc>
                <a:tc>
                  <a:txBody>
                    <a:bodyPr/>
                    <a:lstStyle/>
                    <a:p>
                      <a:pPr algn="ctr"/>
                      <a:r>
                        <a:rPr lang="tr-TR" sz="1050" dirty="0" smtClean="0"/>
                        <a:t>14</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42</a:t>
                      </a:r>
                      <a:endParaRPr lang="tr-TR" sz="1050" dirty="0"/>
                    </a:p>
                  </a:txBody>
                  <a:tcPr/>
                </a:tc>
                <a:tc>
                  <a:txBody>
                    <a:bodyPr/>
                    <a:lstStyle/>
                    <a:p>
                      <a:pPr algn="ctr"/>
                      <a:r>
                        <a:rPr lang="tr-TR" sz="1050" dirty="0" smtClean="0"/>
                        <a:t>130</a:t>
                      </a:r>
                      <a:endParaRPr lang="tr-TR" sz="1050" dirty="0"/>
                    </a:p>
                  </a:txBody>
                  <a:tcPr/>
                </a:tc>
                <a:extLst>
                  <a:ext uri="{0D108BD9-81ED-4DB2-BD59-A6C34878D82A}">
                    <a16:rowId xmlns:a16="http://schemas.microsoft.com/office/drawing/2014/main" val="3364783015"/>
                  </a:ext>
                </a:extLst>
              </a:tr>
              <a:tr h="327660">
                <a:tc>
                  <a:txBody>
                    <a:bodyPr/>
                    <a:lstStyle/>
                    <a:p>
                      <a:r>
                        <a:rPr lang="tr-TR" sz="1050" b="1" dirty="0" smtClean="0">
                          <a:solidFill>
                            <a:srgbClr val="000000"/>
                          </a:solidFill>
                          <a:effectLst/>
                          <a:latin typeface="+mj-lt"/>
                          <a:ea typeface="Times New Roman" panose="02020603050405020304" pitchFamily="18" charset="0"/>
                        </a:rPr>
                        <a:t>İlahiyat Fakültesi</a:t>
                      </a:r>
                      <a:endParaRPr lang="tr-TR" sz="1050" b="1" dirty="0">
                        <a:latin typeface="+mj-lt"/>
                      </a:endParaRPr>
                    </a:p>
                  </a:txBody>
                  <a:tcPr/>
                </a:tc>
                <a:tc>
                  <a:txBody>
                    <a:bodyPr/>
                    <a:lstStyle/>
                    <a:p>
                      <a:pPr algn="ctr"/>
                      <a:r>
                        <a:rPr lang="tr-TR" sz="1050" dirty="0" smtClean="0"/>
                        <a:t>1</a:t>
                      </a:r>
                      <a:endParaRPr lang="tr-TR" sz="1050" dirty="0"/>
                    </a:p>
                  </a:txBody>
                  <a:tcPr/>
                </a:tc>
                <a:tc>
                  <a:txBody>
                    <a:bodyPr/>
                    <a:lstStyle/>
                    <a:p>
                      <a:pPr algn="ctr"/>
                      <a:r>
                        <a:rPr lang="tr-TR" sz="1050" dirty="0" smtClean="0"/>
                        <a:t>4</a:t>
                      </a:r>
                      <a:endParaRPr lang="tr-TR" sz="1050" dirty="0"/>
                    </a:p>
                  </a:txBody>
                  <a:tcPr/>
                </a:tc>
                <a:tc>
                  <a:txBody>
                    <a:bodyPr/>
                    <a:lstStyle/>
                    <a:p>
                      <a:pPr algn="ctr"/>
                      <a:r>
                        <a:rPr lang="tr-TR" sz="1050" dirty="0" smtClean="0"/>
                        <a:t>8</a:t>
                      </a:r>
                      <a:endParaRPr lang="tr-TR" sz="1050" dirty="0"/>
                    </a:p>
                  </a:txBody>
                  <a:tcPr/>
                </a:tc>
                <a:tc>
                  <a:txBody>
                    <a:bodyPr/>
                    <a:lstStyle/>
                    <a:p>
                      <a:pPr algn="ctr"/>
                      <a:r>
                        <a:rPr lang="tr-TR" sz="1050" dirty="0" smtClean="0"/>
                        <a:t>15</a:t>
                      </a:r>
                      <a:endParaRPr lang="tr-TR" sz="1050" dirty="0"/>
                    </a:p>
                  </a:txBody>
                  <a:tcPr/>
                </a:tc>
                <a:tc>
                  <a:txBody>
                    <a:bodyPr/>
                    <a:lstStyle/>
                    <a:p>
                      <a:pPr algn="ctr"/>
                      <a:r>
                        <a:rPr lang="tr-TR" sz="1050" dirty="0" smtClean="0"/>
                        <a:t>17</a:t>
                      </a:r>
                      <a:endParaRPr lang="tr-TR" sz="1050" dirty="0"/>
                    </a:p>
                  </a:txBody>
                  <a:tcPr/>
                </a:tc>
                <a:tc>
                  <a:txBody>
                    <a:bodyPr/>
                    <a:lstStyle/>
                    <a:p>
                      <a:pPr algn="ctr"/>
                      <a:r>
                        <a:rPr lang="tr-TR" sz="1050" dirty="0" smtClean="0"/>
                        <a:t>17</a:t>
                      </a:r>
                      <a:endParaRPr lang="tr-TR" sz="1050" dirty="0"/>
                    </a:p>
                  </a:txBody>
                  <a:tcPr/>
                </a:tc>
                <a:tc>
                  <a:txBody>
                    <a:bodyPr/>
                    <a:lstStyle/>
                    <a:p>
                      <a:pPr algn="ctr"/>
                      <a:r>
                        <a:rPr lang="tr-TR" sz="1050" dirty="0" smtClean="0"/>
                        <a:t>3</a:t>
                      </a:r>
                      <a:endParaRPr lang="tr-TR" sz="1050" dirty="0"/>
                    </a:p>
                  </a:txBody>
                  <a:tcPr/>
                </a:tc>
                <a:tc>
                  <a:txBody>
                    <a:bodyPr/>
                    <a:lstStyle/>
                    <a:p>
                      <a:pPr algn="ctr"/>
                      <a:r>
                        <a:rPr lang="tr-TR" sz="1050" dirty="0" smtClean="0"/>
                        <a:t>2</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37</a:t>
                      </a:r>
                      <a:endParaRPr lang="tr-TR" sz="1050" dirty="0"/>
                    </a:p>
                  </a:txBody>
                  <a:tcPr/>
                </a:tc>
                <a:tc>
                  <a:txBody>
                    <a:bodyPr/>
                    <a:lstStyle/>
                    <a:p>
                      <a:pPr algn="ctr"/>
                      <a:r>
                        <a:rPr lang="tr-TR" sz="1050" dirty="0" smtClean="0"/>
                        <a:t>49</a:t>
                      </a:r>
                      <a:endParaRPr lang="tr-TR" sz="1050" dirty="0"/>
                    </a:p>
                  </a:txBody>
                  <a:tcPr/>
                </a:tc>
                <a:extLst>
                  <a:ext uri="{0D108BD9-81ED-4DB2-BD59-A6C34878D82A}">
                    <a16:rowId xmlns:a16="http://schemas.microsoft.com/office/drawing/2014/main" val="1270382705"/>
                  </a:ext>
                </a:extLst>
              </a:tr>
              <a:tr h="327660">
                <a:tc>
                  <a:txBody>
                    <a:bodyPr/>
                    <a:lstStyle/>
                    <a:p>
                      <a:r>
                        <a:rPr lang="tr-TR" sz="1050" b="1" dirty="0" smtClean="0">
                          <a:solidFill>
                            <a:srgbClr val="000000"/>
                          </a:solidFill>
                          <a:effectLst/>
                          <a:latin typeface="+mj-lt"/>
                          <a:ea typeface="Times New Roman" panose="02020603050405020304" pitchFamily="18" charset="0"/>
                        </a:rPr>
                        <a:t>Mühendislik Fakültesi</a:t>
                      </a:r>
                      <a:endParaRPr lang="tr-TR" sz="1050" b="1" dirty="0">
                        <a:latin typeface="+mj-lt"/>
                      </a:endParaRPr>
                    </a:p>
                  </a:txBody>
                  <a:tcPr/>
                </a:tc>
                <a:tc>
                  <a:txBody>
                    <a:bodyPr/>
                    <a:lstStyle/>
                    <a:p>
                      <a:pPr algn="ctr"/>
                      <a:r>
                        <a:rPr lang="tr-TR" sz="1050" dirty="0" smtClean="0"/>
                        <a:t>6</a:t>
                      </a:r>
                      <a:endParaRPr lang="tr-TR" sz="1050" dirty="0"/>
                    </a:p>
                  </a:txBody>
                  <a:tcPr/>
                </a:tc>
                <a:tc>
                  <a:txBody>
                    <a:bodyPr/>
                    <a:lstStyle/>
                    <a:p>
                      <a:pPr algn="ctr"/>
                      <a:r>
                        <a:rPr lang="tr-TR" sz="1050" dirty="0" smtClean="0"/>
                        <a:t>16</a:t>
                      </a:r>
                      <a:endParaRPr lang="tr-TR" sz="1050" dirty="0"/>
                    </a:p>
                  </a:txBody>
                  <a:tcPr/>
                </a:tc>
                <a:tc>
                  <a:txBody>
                    <a:bodyPr/>
                    <a:lstStyle/>
                    <a:p>
                      <a:pPr algn="ctr"/>
                      <a:r>
                        <a:rPr lang="tr-TR" sz="1050" dirty="0" smtClean="0"/>
                        <a:t>21</a:t>
                      </a:r>
                      <a:endParaRPr lang="tr-TR" sz="1050" dirty="0"/>
                    </a:p>
                  </a:txBody>
                  <a:tcPr/>
                </a:tc>
                <a:tc>
                  <a:txBody>
                    <a:bodyPr/>
                    <a:lstStyle/>
                    <a:p>
                      <a:pPr algn="ctr"/>
                      <a:r>
                        <a:rPr lang="tr-TR" sz="1050" dirty="0" smtClean="0"/>
                        <a:t>44</a:t>
                      </a:r>
                      <a:endParaRPr lang="tr-TR" sz="1050" dirty="0"/>
                    </a:p>
                  </a:txBody>
                  <a:tcPr/>
                </a:tc>
                <a:tc>
                  <a:txBody>
                    <a:bodyPr/>
                    <a:lstStyle/>
                    <a:p>
                      <a:pPr algn="ctr"/>
                      <a:r>
                        <a:rPr lang="tr-TR" sz="1050" dirty="0" smtClean="0"/>
                        <a:t>36</a:t>
                      </a:r>
                      <a:endParaRPr lang="tr-TR" sz="1050" dirty="0"/>
                    </a:p>
                  </a:txBody>
                  <a:tcPr/>
                </a:tc>
                <a:tc>
                  <a:txBody>
                    <a:bodyPr/>
                    <a:lstStyle/>
                    <a:p>
                      <a:pPr algn="ctr"/>
                      <a:r>
                        <a:rPr lang="tr-TR" sz="1050" dirty="0" smtClean="0"/>
                        <a:t>33</a:t>
                      </a:r>
                      <a:endParaRPr lang="tr-TR" sz="1050" dirty="0"/>
                    </a:p>
                  </a:txBody>
                  <a:tcPr/>
                </a:tc>
                <a:tc>
                  <a:txBody>
                    <a:bodyPr/>
                    <a:lstStyle/>
                    <a:p>
                      <a:pPr algn="ctr"/>
                      <a:r>
                        <a:rPr lang="tr-TR" sz="1050" dirty="0" smtClean="0"/>
                        <a:t>3</a:t>
                      </a:r>
                      <a:endParaRPr lang="tr-TR" sz="1050" dirty="0"/>
                    </a:p>
                  </a:txBody>
                  <a:tcPr/>
                </a:tc>
                <a:tc>
                  <a:txBody>
                    <a:bodyPr/>
                    <a:lstStyle/>
                    <a:p>
                      <a:pPr algn="ctr"/>
                      <a:r>
                        <a:rPr lang="tr-TR" sz="1050" dirty="0" smtClean="0"/>
                        <a:t>16</a:t>
                      </a:r>
                      <a:endParaRPr lang="tr-TR" sz="1050" dirty="0"/>
                    </a:p>
                  </a:txBody>
                  <a:tcPr/>
                </a:tc>
                <a:tc>
                  <a:txBody>
                    <a:bodyPr/>
                    <a:lstStyle/>
                    <a:p>
                      <a:pPr algn="ctr"/>
                      <a:endParaRPr lang="tr-TR" sz="1050"/>
                    </a:p>
                  </a:txBody>
                  <a:tcPr/>
                </a:tc>
                <a:tc>
                  <a:txBody>
                    <a:bodyPr/>
                    <a:lstStyle/>
                    <a:p>
                      <a:pPr algn="ctr"/>
                      <a:endParaRPr lang="tr-TR" sz="1050"/>
                    </a:p>
                  </a:txBody>
                  <a:tcPr/>
                </a:tc>
                <a:tc>
                  <a:txBody>
                    <a:bodyPr/>
                    <a:lstStyle/>
                    <a:p>
                      <a:pPr algn="ctr"/>
                      <a:r>
                        <a:rPr lang="tr-TR" sz="1050" dirty="0" smtClean="0"/>
                        <a:t>73</a:t>
                      </a:r>
                      <a:endParaRPr lang="tr-TR" sz="1050" dirty="0"/>
                    </a:p>
                  </a:txBody>
                  <a:tcPr/>
                </a:tc>
                <a:tc>
                  <a:txBody>
                    <a:bodyPr/>
                    <a:lstStyle/>
                    <a:p>
                      <a:pPr algn="ctr"/>
                      <a:r>
                        <a:rPr lang="tr-TR" sz="1050" dirty="0" smtClean="0"/>
                        <a:t>141</a:t>
                      </a:r>
                      <a:endParaRPr lang="tr-TR" sz="1050" dirty="0"/>
                    </a:p>
                  </a:txBody>
                  <a:tcPr/>
                </a:tc>
                <a:extLst>
                  <a:ext uri="{0D108BD9-81ED-4DB2-BD59-A6C34878D82A}">
                    <a16:rowId xmlns:a16="http://schemas.microsoft.com/office/drawing/2014/main" val="2355816141"/>
                  </a:ext>
                </a:extLst>
              </a:tr>
              <a:tr h="327660">
                <a:tc>
                  <a:txBody>
                    <a:bodyPr/>
                    <a:lstStyle/>
                    <a:p>
                      <a:r>
                        <a:rPr lang="tr-TR" sz="1050" b="1" dirty="0" smtClean="0">
                          <a:solidFill>
                            <a:srgbClr val="000000"/>
                          </a:solidFill>
                          <a:effectLst/>
                          <a:latin typeface="+mj-lt"/>
                          <a:ea typeface="Times New Roman" panose="02020603050405020304" pitchFamily="18" charset="0"/>
                        </a:rPr>
                        <a:t>Sağlık Bilimleri Fakültesi</a:t>
                      </a:r>
                      <a:endParaRPr lang="tr-TR" sz="1050" b="1" dirty="0">
                        <a:latin typeface="+mj-lt"/>
                      </a:endParaRPr>
                    </a:p>
                  </a:txBody>
                  <a:tcPr/>
                </a:tc>
                <a:tc>
                  <a:txBody>
                    <a:bodyPr/>
                    <a:lstStyle/>
                    <a:p>
                      <a:pPr algn="ctr"/>
                      <a:r>
                        <a:rPr lang="tr-TR" sz="1050" dirty="0" smtClean="0"/>
                        <a:t>16</a:t>
                      </a:r>
                      <a:endParaRPr lang="tr-TR" sz="1050" dirty="0"/>
                    </a:p>
                  </a:txBody>
                  <a:tcPr/>
                </a:tc>
                <a:tc>
                  <a:txBody>
                    <a:bodyPr/>
                    <a:lstStyle/>
                    <a:p>
                      <a:pPr algn="ctr"/>
                      <a:r>
                        <a:rPr lang="tr-TR" sz="1050" dirty="0" smtClean="0"/>
                        <a:t>23</a:t>
                      </a:r>
                      <a:endParaRPr lang="tr-TR" sz="1050" dirty="0"/>
                    </a:p>
                  </a:txBody>
                  <a:tcPr/>
                </a:tc>
                <a:tc>
                  <a:txBody>
                    <a:bodyPr/>
                    <a:lstStyle/>
                    <a:p>
                      <a:pPr algn="ctr"/>
                      <a:r>
                        <a:rPr lang="tr-TR" sz="1050" dirty="0" smtClean="0"/>
                        <a:t>26</a:t>
                      </a:r>
                      <a:endParaRPr lang="tr-TR" sz="1050" dirty="0"/>
                    </a:p>
                  </a:txBody>
                  <a:tcPr/>
                </a:tc>
                <a:tc>
                  <a:txBody>
                    <a:bodyPr/>
                    <a:lstStyle/>
                    <a:p>
                      <a:pPr algn="ctr"/>
                      <a:r>
                        <a:rPr lang="tr-TR" sz="1050" dirty="0" smtClean="0"/>
                        <a:t>34</a:t>
                      </a:r>
                      <a:endParaRPr lang="tr-TR" sz="1050" dirty="0"/>
                    </a:p>
                  </a:txBody>
                  <a:tcPr/>
                </a:tc>
                <a:tc>
                  <a:txBody>
                    <a:bodyPr/>
                    <a:lstStyle/>
                    <a:p>
                      <a:pPr algn="ctr"/>
                      <a:r>
                        <a:rPr lang="tr-TR" sz="1050" dirty="0" smtClean="0"/>
                        <a:t>37</a:t>
                      </a:r>
                      <a:endParaRPr lang="tr-TR" sz="1050" dirty="0"/>
                    </a:p>
                  </a:txBody>
                  <a:tcPr/>
                </a:tc>
                <a:tc>
                  <a:txBody>
                    <a:bodyPr/>
                    <a:lstStyle/>
                    <a:p>
                      <a:pPr algn="ctr"/>
                      <a:r>
                        <a:rPr lang="tr-TR" sz="1050" dirty="0" smtClean="0"/>
                        <a:t>33</a:t>
                      </a:r>
                      <a:endParaRPr lang="tr-TR" sz="1050" dirty="0"/>
                    </a:p>
                  </a:txBody>
                  <a:tcPr/>
                </a:tc>
                <a:tc>
                  <a:txBody>
                    <a:bodyPr/>
                    <a:lstStyle/>
                    <a:p>
                      <a:pPr algn="ctr"/>
                      <a:r>
                        <a:rPr lang="tr-TR" sz="1050" dirty="0" smtClean="0"/>
                        <a:t>40</a:t>
                      </a:r>
                      <a:endParaRPr lang="tr-TR" sz="1050" dirty="0"/>
                    </a:p>
                  </a:txBody>
                  <a:tcPr/>
                </a:tc>
                <a:tc>
                  <a:txBody>
                    <a:bodyPr/>
                    <a:lstStyle/>
                    <a:p>
                      <a:pPr algn="ctr"/>
                      <a:r>
                        <a:rPr lang="tr-TR" sz="1050" dirty="0" smtClean="0"/>
                        <a:t>29</a:t>
                      </a:r>
                      <a:endParaRPr lang="tr-TR" sz="1050" dirty="0"/>
                    </a:p>
                  </a:txBody>
                  <a:tcPr/>
                </a:tc>
                <a:tc>
                  <a:txBody>
                    <a:bodyPr/>
                    <a:lstStyle/>
                    <a:p>
                      <a:pPr algn="ctr"/>
                      <a:endParaRPr lang="tr-TR" sz="1050"/>
                    </a:p>
                  </a:txBody>
                  <a:tcPr/>
                </a:tc>
                <a:tc>
                  <a:txBody>
                    <a:bodyPr/>
                    <a:lstStyle/>
                    <a:p>
                      <a:pPr algn="ctr"/>
                      <a:endParaRPr lang="tr-TR" sz="1050"/>
                    </a:p>
                  </a:txBody>
                  <a:tcPr/>
                </a:tc>
                <a:tc>
                  <a:txBody>
                    <a:bodyPr/>
                    <a:lstStyle/>
                    <a:p>
                      <a:pPr algn="ctr"/>
                      <a:r>
                        <a:rPr lang="tr-TR" sz="1050" dirty="0" smtClean="0"/>
                        <a:t>148</a:t>
                      </a:r>
                      <a:endParaRPr lang="tr-TR" sz="1050" dirty="0"/>
                    </a:p>
                  </a:txBody>
                  <a:tcPr/>
                </a:tc>
                <a:tc>
                  <a:txBody>
                    <a:bodyPr/>
                    <a:lstStyle/>
                    <a:p>
                      <a:pPr algn="ctr"/>
                      <a:r>
                        <a:rPr lang="tr-TR" sz="1050" dirty="0" smtClean="0"/>
                        <a:t>154</a:t>
                      </a:r>
                      <a:endParaRPr lang="tr-TR" sz="1050" dirty="0"/>
                    </a:p>
                  </a:txBody>
                  <a:tcPr/>
                </a:tc>
                <a:extLst>
                  <a:ext uri="{0D108BD9-81ED-4DB2-BD59-A6C34878D82A}">
                    <a16:rowId xmlns:a16="http://schemas.microsoft.com/office/drawing/2014/main" val="3416965163"/>
                  </a:ext>
                </a:extLst>
              </a:tr>
              <a:tr h="327660">
                <a:tc>
                  <a:txBody>
                    <a:bodyPr/>
                    <a:lstStyle/>
                    <a:p>
                      <a:r>
                        <a:rPr lang="tr-TR" sz="1050" b="1" dirty="0" smtClean="0">
                          <a:solidFill>
                            <a:srgbClr val="000000"/>
                          </a:solidFill>
                          <a:effectLst/>
                          <a:latin typeface="+mj-lt"/>
                          <a:ea typeface="Times New Roman" panose="02020603050405020304" pitchFamily="18" charset="0"/>
                        </a:rPr>
                        <a:t>Veteriner Fakültesi</a:t>
                      </a:r>
                      <a:endParaRPr lang="tr-TR" sz="1050" b="1" dirty="0">
                        <a:latin typeface="+mj-lt"/>
                      </a:endParaRPr>
                    </a:p>
                  </a:txBody>
                  <a:tcPr/>
                </a:tc>
                <a:tc>
                  <a:txBody>
                    <a:bodyPr/>
                    <a:lstStyle/>
                    <a:p>
                      <a:pPr algn="ctr"/>
                      <a:r>
                        <a:rPr lang="tr-TR" sz="1050" dirty="0" smtClean="0"/>
                        <a:t>3</a:t>
                      </a:r>
                      <a:endParaRPr lang="tr-TR" sz="1050" dirty="0"/>
                    </a:p>
                  </a:txBody>
                  <a:tcPr/>
                </a:tc>
                <a:tc>
                  <a:txBody>
                    <a:bodyPr/>
                    <a:lstStyle/>
                    <a:p>
                      <a:pPr algn="ctr"/>
                      <a:r>
                        <a:rPr lang="tr-TR" sz="1050" dirty="0" smtClean="0"/>
                        <a:t>8</a:t>
                      </a:r>
                      <a:endParaRPr lang="tr-TR" sz="1050" dirty="0"/>
                    </a:p>
                  </a:txBody>
                  <a:tcPr/>
                </a:tc>
                <a:tc>
                  <a:txBody>
                    <a:bodyPr/>
                    <a:lstStyle/>
                    <a:p>
                      <a:pPr algn="ctr"/>
                      <a:r>
                        <a:rPr lang="tr-TR" sz="1050" dirty="0" smtClean="0"/>
                        <a:t>6</a:t>
                      </a:r>
                      <a:endParaRPr lang="tr-TR" sz="1050" dirty="0"/>
                    </a:p>
                  </a:txBody>
                  <a:tcPr/>
                </a:tc>
                <a:tc>
                  <a:txBody>
                    <a:bodyPr/>
                    <a:lstStyle/>
                    <a:p>
                      <a:pPr algn="ctr"/>
                      <a:r>
                        <a:rPr lang="tr-TR" sz="1050" dirty="0" smtClean="0"/>
                        <a:t>9</a:t>
                      </a:r>
                      <a:endParaRPr lang="tr-TR" sz="1050" dirty="0"/>
                    </a:p>
                  </a:txBody>
                  <a:tcPr/>
                </a:tc>
                <a:tc>
                  <a:txBody>
                    <a:bodyPr/>
                    <a:lstStyle/>
                    <a:p>
                      <a:pPr algn="ctr"/>
                      <a:r>
                        <a:rPr lang="tr-TR" sz="1050" dirty="0" smtClean="0"/>
                        <a:t>8</a:t>
                      </a:r>
                      <a:endParaRPr lang="tr-TR" sz="1050" dirty="0"/>
                    </a:p>
                  </a:txBody>
                  <a:tcPr/>
                </a:tc>
                <a:tc>
                  <a:txBody>
                    <a:bodyPr/>
                    <a:lstStyle/>
                    <a:p>
                      <a:pPr algn="ctr"/>
                      <a:r>
                        <a:rPr lang="tr-TR" sz="1050" dirty="0" smtClean="0"/>
                        <a:t>7</a:t>
                      </a: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9</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21</a:t>
                      </a:r>
                      <a:endParaRPr lang="tr-TR" sz="1050" dirty="0"/>
                    </a:p>
                  </a:txBody>
                  <a:tcPr/>
                </a:tc>
                <a:tc>
                  <a:txBody>
                    <a:bodyPr/>
                    <a:lstStyle/>
                    <a:p>
                      <a:pPr algn="ctr"/>
                      <a:r>
                        <a:rPr lang="tr-TR" sz="1050" dirty="0" smtClean="0"/>
                        <a:t>49</a:t>
                      </a:r>
                      <a:endParaRPr lang="tr-TR" sz="1050" dirty="0"/>
                    </a:p>
                  </a:txBody>
                  <a:tcPr/>
                </a:tc>
                <a:extLst>
                  <a:ext uri="{0D108BD9-81ED-4DB2-BD59-A6C34878D82A}">
                    <a16:rowId xmlns:a16="http://schemas.microsoft.com/office/drawing/2014/main" val="2862474610"/>
                  </a:ext>
                </a:extLst>
              </a:tr>
              <a:tr h="327660">
                <a:tc>
                  <a:txBody>
                    <a:bodyPr/>
                    <a:lstStyle/>
                    <a:p>
                      <a:r>
                        <a:rPr lang="tr-TR" sz="1050" b="1" dirty="0" smtClean="0">
                          <a:solidFill>
                            <a:srgbClr val="000000"/>
                          </a:solidFill>
                          <a:effectLst/>
                          <a:latin typeface="+mj-lt"/>
                          <a:ea typeface="Times New Roman" panose="02020603050405020304" pitchFamily="18" charset="0"/>
                        </a:rPr>
                        <a:t>Ziraat Fakültesi</a:t>
                      </a:r>
                      <a:endParaRPr lang="tr-TR" sz="1050" b="1" dirty="0">
                        <a:latin typeface="+mj-lt"/>
                      </a:endParaRPr>
                    </a:p>
                  </a:txBody>
                  <a:tcPr/>
                </a:tc>
                <a:tc>
                  <a:txBody>
                    <a:bodyPr/>
                    <a:lstStyle/>
                    <a:p>
                      <a:pPr algn="ctr"/>
                      <a:r>
                        <a:rPr lang="tr-TR" sz="1050" dirty="0" smtClean="0"/>
                        <a:t>4</a:t>
                      </a:r>
                      <a:endParaRPr lang="tr-TR" sz="1050" dirty="0"/>
                    </a:p>
                  </a:txBody>
                  <a:tcPr/>
                </a:tc>
                <a:tc>
                  <a:txBody>
                    <a:bodyPr/>
                    <a:lstStyle/>
                    <a:p>
                      <a:pPr algn="ctr"/>
                      <a:r>
                        <a:rPr lang="tr-TR" sz="1050" dirty="0" smtClean="0"/>
                        <a:t>7</a:t>
                      </a:r>
                      <a:endParaRPr lang="tr-TR" sz="1050" dirty="0"/>
                    </a:p>
                  </a:txBody>
                  <a:tcPr/>
                </a:tc>
                <a:tc>
                  <a:txBody>
                    <a:bodyPr/>
                    <a:lstStyle/>
                    <a:p>
                      <a:pPr algn="ctr"/>
                      <a:r>
                        <a:rPr lang="tr-TR" sz="1050" dirty="0" smtClean="0"/>
                        <a:t>11</a:t>
                      </a:r>
                      <a:endParaRPr lang="tr-TR" sz="1050" dirty="0"/>
                    </a:p>
                  </a:txBody>
                  <a:tcPr/>
                </a:tc>
                <a:tc>
                  <a:txBody>
                    <a:bodyPr/>
                    <a:lstStyle/>
                    <a:p>
                      <a:pPr algn="ctr"/>
                      <a:r>
                        <a:rPr lang="tr-TR" sz="1050" dirty="0" smtClean="0"/>
                        <a:t>10</a:t>
                      </a:r>
                      <a:endParaRPr lang="tr-TR" sz="1050" dirty="0"/>
                    </a:p>
                  </a:txBody>
                  <a:tcPr/>
                </a:tc>
                <a:tc>
                  <a:txBody>
                    <a:bodyPr/>
                    <a:lstStyle/>
                    <a:p>
                      <a:pPr algn="ctr"/>
                      <a:r>
                        <a:rPr lang="tr-TR" sz="1050" dirty="0" smtClean="0"/>
                        <a:t>13</a:t>
                      </a:r>
                      <a:endParaRPr lang="tr-TR" sz="1050" dirty="0"/>
                    </a:p>
                  </a:txBody>
                  <a:tcPr/>
                </a:tc>
                <a:tc>
                  <a:txBody>
                    <a:bodyPr/>
                    <a:lstStyle/>
                    <a:p>
                      <a:pPr algn="ctr"/>
                      <a:r>
                        <a:rPr lang="tr-TR" sz="1050" dirty="0" smtClean="0"/>
                        <a:t>14</a:t>
                      </a:r>
                      <a:endParaRPr lang="tr-TR" sz="1050" dirty="0"/>
                    </a:p>
                  </a:txBody>
                  <a:tcPr/>
                </a:tc>
                <a:tc>
                  <a:txBody>
                    <a:bodyPr/>
                    <a:lstStyle/>
                    <a:p>
                      <a:pPr algn="ctr"/>
                      <a:r>
                        <a:rPr lang="tr-TR" sz="1050" dirty="0" smtClean="0"/>
                        <a:t>4</a:t>
                      </a:r>
                      <a:endParaRPr lang="tr-TR" sz="1050" dirty="0"/>
                    </a:p>
                  </a:txBody>
                  <a:tcPr/>
                </a:tc>
                <a:tc>
                  <a:txBody>
                    <a:bodyPr/>
                    <a:lstStyle/>
                    <a:p>
                      <a:pPr algn="ctr"/>
                      <a:r>
                        <a:rPr lang="tr-TR" sz="1050" dirty="0" smtClean="0"/>
                        <a:t>8</a:t>
                      </a:r>
                      <a:endParaRPr lang="tr-TR" sz="1050" dirty="0"/>
                    </a:p>
                  </a:txBody>
                  <a:tcPr/>
                </a:tc>
                <a:tc>
                  <a:txBody>
                    <a:bodyPr/>
                    <a:lstStyle/>
                    <a:p>
                      <a:pPr algn="ctr"/>
                      <a:endParaRPr lang="tr-TR" sz="1050" dirty="0"/>
                    </a:p>
                  </a:txBody>
                  <a:tcPr/>
                </a:tc>
                <a:tc>
                  <a:txBody>
                    <a:bodyPr/>
                    <a:lstStyle/>
                    <a:p>
                      <a:pPr algn="ctr"/>
                      <a:endParaRPr lang="tr-TR" sz="1050"/>
                    </a:p>
                  </a:txBody>
                  <a:tcPr/>
                </a:tc>
                <a:tc>
                  <a:txBody>
                    <a:bodyPr/>
                    <a:lstStyle/>
                    <a:p>
                      <a:pPr algn="ctr"/>
                      <a:r>
                        <a:rPr lang="tr-TR" sz="1050" dirty="0" smtClean="0"/>
                        <a:t>36</a:t>
                      </a:r>
                      <a:endParaRPr lang="tr-TR" sz="1050" dirty="0"/>
                    </a:p>
                  </a:txBody>
                  <a:tcPr/>
                </a:tc>
                <a:tc>
                  <a:txBody>
                    <a:bodyPr/>
                    <a:lstStyle/>
                    <a:p>
                      <a:pPr algn="ctr"/>
                      <a:r>
                        <a:rPr lang="tr-TR" sz="1050" dirty="0" smtClean="0"/>
                        <a:t>47</a:t>
                      </a:r>
                      <a:endParaRPr lang="tr-TR" sz="1050" dirty="0"/>
                    </a:p>
                  </a:txBody>
                  <a:tcPr/>
                </a:tc>
                <a:extLst>
                  <a:ext uri="{0D108BD9-81ED-4DB2-BD59-A6C34878D82A}">
                    <a16:rowId xmlns:a16="http://schemas.microsoft.com/office/drawing/2014/main" val="126943443"/>
                  </a:ext>
                </a:extLst>
              </a:tr>
              <a:tr h="327660">
                <a:tc>
                  <a:txBody>
                    <a:bodyPr/>
                    <a:lstStyle/>
                    <a:p>
                      <a:r>
                        <a:rPr lang="tr-TR" sz="1050" b="1" dirty="0" smtClean="0">
                          <a:solidFill>
                            <a:srgbClr val="000000"/>
                          </a:solidFill>
                          <a:effectLst/>
                          <a:latin typeface="+mj-lt"/>
                          <a:ea typeface="Times New Roman" panose="02020603050405020304" pitchFamily="18" charset="0"/>
                        </a:rPr>
                        <a:t>Beden Eğitimi ve Spor Yüksekokulu</a:t>
                      </a:r>
                      <a:endParaRPr lang="tr-TR" sz="1050" b="1" dirty="0">
                        <a:latin typeface="+mj-lt"/>
                      </a:endParaRPr>
                    </a:p>
                  </a:txBody>
                  <a:tcPr/>
                </a:tc>
                <a:tc>
                  <a:txBody>
                    <a:bodyPr/>
                    <a:lstStyle/>
                    <a:p>
                      <a:pPr algn="ctr"/>
                      <a:r>
                        <a:rPr lang="tr-TR" sz="1050" dirty="0" smtClean="0"/>
                        <a:t>0</a:t>
                      </a:r>
                      <a:endParaRPr lang="tr-TR" sz="1050" dirty="0"/>
                    </a:p>
                  </a:txBody>
                  <a:tcPr/>
                </a:tc>
                <a:tc>
                  <a:txBody>
                    <a:bodyPr/>
                    <a:lstStyle/>
                    <a:p>
                      <a:pPr algn="ctr"/>
                      <a:r>
                        <a:rPr lang="tr-TR" sz="1050" dirty="0" smtClean="0"/>
                        <a:t>3</a:t>
                      </a:r>
                      <a:endParaRPr lang="tr-TR" sz="1050" dirty="0"/>
                    </a:p>
                  </a:txBody>
                  <a:tcPr/>
                </a:tc>
                <a:tc>
                  <a:txBody>
                    <a:bodyPr/>
                    <a:lstStyle/>
                    <a:p>
                      <a:pPr algn="ctr"/>
                      <a:r>
                        <a:rPr lang="tr-TR" sz="1050" dirty="0" smtClean="0"/>
                        <a:t>0</a:t>
                      </a:r>
                      <a:endParaRPr lang="tr-TR" sz="1050" dirty="0"/>
                    </a:p>
                  </a:txBody>
                  <a:tcPr/>
                </a:tc>
                <a:tc>
                  <a:txBody>
                    <a:bodyPr/>
                    <a:lstStyle/>
                    <a:p>
                      <a:pPr algn="ctr"/>
                      <a:r>
                        <a:rPr lang="tr-TR" sz="1050" dirty="0" smtClean="0"/>
                        <a:t>3</a:t>
                      </a:r>
                      <a:endParaRPr lang="tr-TR" sz="1050" dirty="0"/>
                    </a:p>
                  </a:txBody>
                  <a:tcPr/>
                </a:tc>
                <a:tc>
                  <a:txBody>
                    <a:bodyPr/>
                    <a:lstStyle/>
                    <a:p>
                      <a:pPr algn="ctr"/>
                      <a:r>
                        <a:rPr lang="tr-TR" sz="1050" dirty="0" smtClean="0"/>
                        <a:t>0</a:t>
                      </a: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0</a:t>
                      </a:r>
                      <a:endParaRPr lang="tr-TR" sz="1050" dirty="0"/>
                    </a:p>
                  </a:txBody>
                  <a:tcPr/>
                </a:tc>
                <a:tc>
                  <a:txBody>
                    <a:bodyPr/>
                    <a:lstStyle/>
                    <a:p>
                      <a:pPr algn="ctr"/>
                      <a:r>
                        <a:rPr lang="tr-TR" sz="1050" dirty="0" smtClean="0"/>
                        <a:t>0</a:t>
                      </a:r>
                      <a:endParaRPr lang="tr-TR" sz="1050" dirty="0"/>
                    </a:p>
                  </a:txBody>
                  <a:tcPr/>
                </a:tc>
                <a:tc>
                  <a:txBody>
                    <a:bodyPr/>
                    <a:lstStyle/>
                    <a:p>
                      <a:pPr algn="ctr"/>
                      <a:endParaRPr lang="tr-TR" sz="1050"/>
                    </a:p>
                  </a:txBody>
                  <a:tcPr/>
                </a:tc>
                <a:tc>
                  <a:txBody>
                    <a:bodyPr/>
                    <a:lstStyle/>
                    <a:p>
                      <a:pPr algn="ct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23</a:t>
                      </a:r>
                      <a:endParaRPr lang="tr-TR" sz="1050" dirty="0"/>
                    </a:p>
                  </a:txBody>
                  <a:tcPr/>
                </a:tc>
                <a:extLst>
                  <a:ext uri="{0D108BD9-81ED-4DB2-BD59-A6C34878D82A}">
                    <a16:rowId xmlns:a16="http://schemas.microsoft.com/office/drawing/2014/main" val="139617810"/>
                  </a:ext>
                </a:extLst>
              </a:tr>
              <a:tr h="327660">
                <a:tc>
                  <a:txBody>
                    <a:bodyPr/>
                    <a:lstStyle/>
                    <a:p>
                      <a:r>
                        <a:rPr lang="tr-TR" sz="1050" b="1" dirty="0" smtClean="0">
                          <a:solidFill>
                            <a:srgbClr val="000000"/>
                          </a:solidFill>
                          <a:effectLst/>
                          <a:latin typeface="+mj-lt"/>
                          <a:ea typeface="Times New Roman" panose="02020603050405020304" pitchFamily="18" charset="0"/>
                        </a:rPr>
                        <a:t>Turizm İşletmeciliği ve Otelcilik Yüksekokulu</a:t>
                      </a:r>
                      <a:endParaRPr lang="tr-TR" sz="1050" b="1" dirty="0">
                        <a:latin typeface="+mj-lt"/>
                      </a:endParaRPr>
                    </a:p>
                  </a:txBody>
                  <a:tcPr/>
                </a:tc>
                <a:tc>
                  <a:txBody>
                    <a:bodyPr/>
                    <a:lstStyle/>
                    <a:p>
                      <a:pPr algn="ctr"/>
                      <a:r>
                        <a:rPr lang="tr-TR" sz="1050" dirty="0" smtClean="0"/>
                        <a:t>2</a:t>
                      </a:r>
                      <a:endParaRPr lang="tr-TR" sz="1050" dirty="0"/>
                    </a:p>
                  </a:txBody>
                  <a:tcPr/>
                </a:tc>
                <a:tc>
                  <a:txBody>
                    <a:bodyPr/>
                    <a:lstStyle/>
                    <a:p>
                      <a:pPr algn="ctr"/>
                      <a:r>
                        <a:rPr lang="tr-TR" sz="1050" dirty="0" smtClean="0"/>
                        <a:t>4</a:t>
                      </a: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5</a:t>
                      </a: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4</a:t>
                      </a:r>
                      <a:endParaRPr lang="tr-TR" sz="1050" dirty="0"/>
                    </a:p>
                  </a:txBody>
                  <a:tcPr/>
                </a:tc>
                <a:tc>
                  <a:txBody>
                    <a:bodyPr/>
                    <a:lstStyle/>
                    <a:p>
                      <a:pPr algn="ctr"/>
                      <a:r>
                        <a:rPr lang="tr-TR" sz="1050" dirty="0" smtClean="0"/>
                        <a:t>1</a:t>
                      </a:r>
                      <a:endParaRPr lang="tr-TR" sz="1050" dirty="0"/>
                    </a:p>
                  </a:txBody>
                  <a:tcPr/>
                </a:tc>
                <a:tc>
                  <a:txBody>
                    <a:bodyPr/>
                    <a:lstStyle/>
                    <a:p>
                      <a:pPr algn="ctr"/>
                      <a:r>
                        <a:rPr lang="tr-TR" sz="1050" dirty="0" smtClean="0"/>
                        <a:t>0</a:t>
                      </a:r>
                      <a:endParaRPr lang="tr-TR" sz="1050" dirty="0"/>
                    </a:p>
                  </a:txBody>
                  <a:tcPr/>
                </a:tc>
                <a:tc>
                  <a:txBody>
                    <a:bodyPr/>
                    <a:lstStyle/>
                    <a:p>
                      <a:pPr algn="ctr"/>
                      <a:endParaRPr lang="tr-TR" sz="1050"/>
                    </a:p>
                  </a:txBody>
                  <a:tcPr/>
                </a:tc>
                <a:tc>
                  <a:txBody>
                    <a:bodyPr/>
                    <a:lstStyle/>
                    <a:p>
                      <a:pPr algn="ctr"/>
                      <a:endParaRPr lang="tr-TR" sz="1050"/>
                    </a:p>
                  </a:txBody>
                  <a:tcPr/>
                </a:tc>
                <a:tc>
                  <a:txBody>
                    <a:bodyPr/>
                    <a:lstStyle/>
                    <a:p>
                      <a:pPr algn="ctr"/>
                      <a:r>
                        <a:rPr lang="tr-TR" sz="1050" dirty="0" smtClean="0"/>
                        <a:t>5</a:t>
                      </a:r>
                      <a:endParaRPr lang="tr-TR" sz="1050" dirty="0"/>
                    </a:p>
                  </a:txBody>
                  <a:tcPr/>
                </a:tc>
                <a:tc>
                  <a:txBody>
                    <a:bodyPr/>
                    <a:lstStyle/>
                    <a:p>
                      <a:pPr algn="ctr"/>
                      <a:r>
                        <a:rPr lang="tr-TR" sz="1050" dirty="0" smtClean="0"/>
                        <a:t>13</a:t>
                      </a:r>
                      <a:endParaRPr lang="tr-TR" sz="1050" dirty="0"/>
                    </a:p>
                  </a:txBody>
                  <a:tcPr/>
                </a:tc>
                <a:extLst>
                  <a:ext uri="{0D108BD9-81ED-4DB2-BD59-A6C34878D82A}">
                    <a16:rowId xmlns:a16="http://schemas.microsoft.com/office/drawing/2014/main" val="2012270870"/>
                  </a:ext>
                </a:extLst>
              </a:tr>
            </a:tbl>
          </a:graphicData>
        </a:graphic>
      </p:graphicFrame>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646291" y="629013"/>
            <a:ext cx="5167056" cy="369332"/>
          </a:xfrm>
          <a:prstGeom prst="rect">
            <a:avLst/>
          </a:prstGeom>
        </p:spPr>
        <p:txBody>
          <a:bodyPr wrap="none">
            <a:spAutoFit/>
          </a:bodyPr>
          <a:lstStyle/>
          <a:p>
            <a:r>
              <a:rPr lang="tr-TR" b="1" dirty="0" smtClean="0"/>
              <a:t>Uluslararası Daimi </a:t>
            </a:r>
            <a:r>
              <a:rPr lang="tr-TR" b="1" dirty="0"/>
              <a:t>Öğrenci Birimi Sayısı ve Bölümleri</a:t>
            </a:r>
          </a:p>
        </p:txBody>
      </p:sp>
      <p:graphicFrame>
        <p:nvGraphicFramePr>
          <p:cNvPr id="5" name="Tablo 4"/>
          <p:cNvGraphicFramePr>
            <a:graphicFrameLocks noGrp="1"/>
          </p:cNvGraphicFramePr>
          <p:nvPr>
            <p:extLst>
              <p:ext uri="{D42A27DB-BD31-4B8C-83A1-F6EECF244321}">
                <p14:modId xmlns:p14="http://schemas.microsoft.com/office/powerpoint/2010/main" val="1811844947"/>
              </p:ext>
            </p:extLst>
          </p:nvPr>
        </p:nvGraphicFramePr>
        <p:xfrm>
          <a:off x="5076825" y="6696075"/>
          <a:ext cx="208280" cy="647700"/>
        </p:xfrm>
        <a:graphic>
          <a:graphicData uri="http://schemas.openxmlformats.org/drawingml/2006/table">
            <a:tbl>
              <a:tblPr/>
              <a:tblGrid>
                <a:gridCol w="208280">
                  <a:extLst>
                    <a:ext uri="{9D8B030D-6E8A-4147-A177-3AD203B41FA5}">
                      <a16:colId xmlns:a16="http://schemas.microsoft.com/office/drawing/2014/main" val="3971940113"/>
                    </a:ext>
                  </a:extLst>
                </a:gridCol>
              </a:tblGrid>
              <a:tr h="647700">
                <a:tc>
                  <a:txBody>
                    <a:bodyPr/>
                    <a:lstStyle/>
                    <a:p>
                      <a:endParaRPr lang="tr-TR" dirty="0"/>
                    </a:p>
                  </a:txBody>
                  <a:tcPr>
                    <a:lnL w="9525" cmpd="sng">
                      <a:solidFill>
                        <a:schemeClr val="tx1"/>
                      </a:solidFill>
                      <a:prstDash val="sysDot"/>
                    </a:lnL>
                    <a:lnR w="9525" cmpd="sng">
                      <a:solidFill>
                        <a:schemeClr val="tx1"/>
                      </a:solidFill>
                      <a:prstDash val="sysDot"/>
                    </a:lnR>
                    <a:lnT w="9525" cmpd="sng">
                      <a:solidFill>
                        <a:schemeClr val="tx1"/>
                      </a:solidFill>
                      <a:prstDash val="sysDot"/>
                    </a:lnT>
                    <a:lnB w="9525" cmpd="sng">
                      <a:solidFill>
                        <a:schemeClr val="tx1"/>
                      </a:solidFill>
                      <a:prstDash val="sysDot"/>
                    </a:lnB>
                  </a:tcPr>
                </a:tc>
                <a:extLst>
                  <a:ext uri="{0D108BD9-81ED-4DB2-BD59-A6C34878D82A}">
                    <a16:rowId xmlns:a16="http://schemas.microsoft.com/office/drawing/2014/main" val="3145846580"/>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4205856612"/>
              </p:ext>
            </p:extLst>
          </p:nvPr>
        </p:nvGraphicFramePr>
        <p:xfrm>
          <a:off x="733422" y="1095374"/>
          <a:ext cx="10591802" cy="4953001"/>
        </p:xfrm>
        <a:graphic>
          <a:graphicData uri="http://schemas.openxmlformats.org/drawingml/2006/table">
            <a:tbl>
              <a:tblPr firstRow="1" bandRow="1">
                <a:tableStyleId>{5C22544A-7EE6-4342-B048-85BDC9FD1C3A}</a:tableStyleId>
              </a:tblPr>
              <a:tblGrid>
                <a:gridCol w="2971803">
                  <a:extLst>
                    <a:ext uri="{9D8B030D-6E8A-4147-A177-3AD203B41FA5}">
                      <a16:colId xmlns:a16="http://schemas.microsoft.com/office/drawing/2014/main" val="1560712825"/>
                    </a:ext>
                  </a:extLst>
                </a:gridCol>
                <a:gridCol w="723900">
                  <a:extLst>
                    <a:ext uri="{9D8B030D-6E8A-4147-A177-3AD203B41FA5}">
                      <a16:colId xmlns:a16="http://schemas.microsoft.com/office/drawing/2014/main" val="477580794"/>
                    </a:ext>
                  </a:extLst>
                </a:gridCol>
                <a:gridCol w="666750">
                  <a:extLst>
                    <a:ext uri="{9D8B030D-6E8A-4147-A177-3AD203B41FA5}">
                      <a16:colId xmlns:a16="http://schemas.microsoft.com/office/drawing/2014/main" val="3817387395"/>
                    </a:ext>
                  </a:extLst>
                </a:gridCol>
                <a:gridCol w="581025">
                  <a:extLst>
                    <a:ext uri="{9D8B030D-6E8A-4147-A177-3AD203B41FA5}">
                      <a16:colId xmlns:a16="http://schemas.microsoft.com/office/drawing/2014/main" val="1072734762"/>
                    </a:ext>
                  </a:extLst>
                </a:gridCol>
                <a:gridCol w="552450">
                  <a:extLst>
                    <a:ext uri="{9D8B030D-6E8A-4147-A177-3AD203B41FA5}">
                      <a16:colId xmlns:a16="http://schemas.microsoft.com/office/drawing/2014/main" val="2464528186"/>
                    </a:ext>
                  </a:extLst>
                </a:gridCol>
                <a:gridCol w="552450">
                  <a:extLst>
                    <a:ext uri="{9D8B030D-6E8A-4147-A177-3AD203B41FA5}">
                      <a16:colId xmlns:a16="http://schemas.microsoft.com/office/drawing/2014/main" val="346023174"/>
                    </a:ext>
                  </a:extLst>
                </a:gridCol>
                <a:gridCol w="581025">
                  <a:extLst>
                    <a:ext uri="{9D8B030D-6E8A-4147-A177-3AD203B41FA5}">
                      <a16:colId xmlns:a16="http://schemas.microsoft.com/office/drawing/2014/main" val="1041340061"/>
                    </a:ext>
                  </a:extLst>
                </a:gridCol>
                <a:gridCol w="638175">
                  <a:extLst>
                    <a:ext uri="{9D8B030D-6E8A-4147-A177-3AD203B41FA5}">
                      <a16:colId xmlns:a16="http://schemas.microsoft.com/office/drawing/2014/main" val="3149137063"/>
                    </a:ext>
                  </a:extLst>
                </a:gridCol>
                <a:gridCol w="628650">
                  <a:extLst>
                    <a:ext uri="{9D8B030D-6E8A-4147-A177-3AD203B41FA5}">
                      <a16:colId xmlns:a16="http://schemas.microsoft.com/office/drawing/2014/main" val="1405922694"/>
                    </a:ext>
                  </a:extLst>
                </a:gridCol>
                <a:gridCol w="619125">
                  <a:extLst>
                    <a:ext uri="{9D8B030D-6E8A-4147-A177-3AD203B41FA5}">
                      <a16:colId xmlns:a16="http://schemas.microsoft.com/office/drawing/2014/main" val="4095479815"/>
                    </a:ext>
                  </a:extLst>
                </a:gridCol>
                <a:gridCol w="704850">
                  <a:extLst>
                    <a:ext uri="{9D8B030D-6E8A-4147-A177-3AD203B41FA5}">
                      <a16:colId xmlns:a16="http://schemas.microsoft.com/office/drawing/2014/main" val="3669296127"/>
                    </a:ext>
                  </a:extLst>
                </a:gridCol>
                <a:gridCol w="752475">
                  <a:extLst>
                    <a:ext uri="{9D8B030D-6E8A-4147-A177-3AD203B41FA5}">
                      <a16:colId xmlns:a16="http://schemas.microsoft.com/office/drawing/2014/main" val="889110255"/>
                    </a:ext>
                  </a:extLst>
                </a:gridCol>
                <a:gridCol w="619124">
                  <a:extLst>
                    <a:ext uri="{9D8B030D-6E8A-4147-A177-3AD203B41FA5}">
                      <a16:colId xmlns:a16="http://schemas.microsoft.com/office/drawing/2014/main" val="2703472462"/>
                    </a:ext>
                  </a:extLst>
                </a:gridCol>
              </a:tblGrid>
              <a:tr h="327660">
                <a:tc gridSpan="13">
                  <a:txBody>
                    <a:bodyPr/>
                    <a:lstStyle/>
                    <a:p>
                      <a:endParaRPr lang="tr-TR" sz="1500" dirty="0"/>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4167870343"/>
                  </a:ext>
                </a:extLst>
              </a:tr>
              <a:tr h="327660">
                <a:tc rowSpan="2">
                  <a:txBody>
                    <a:bodyPr/>
                    <a:lstStyle/>
                    <a:p>
                      <a:endParaRPr lang="tr-TR" sz="1500" dirty="0"/>
                    </a:p>
                  </a:txBody>
                  <a:tcPr/>
                </a:tc>
                <a:tc gridSpan="2">
                  <a:txBody>
                    <a:bodyPr/>
                    <a:lstStyle/>
                    <a:p>
                      <a:pPr algn="ctr"/>
                      <a:r>
                        <a:rPr lang="tr-TR" sz="1200" b="1" dirty="0" smtClean="0"/>
                        <a:t>2020</a:t>
                      </a:r>
                      <a:endParaRPr lang="tr-TR" sz="1200" b="1" dirty="0"/>
                    </a:p>
                  </a:txBody>
                  <a:tcPr/>
                </a:tc>
                <a:tc hMerge="1">
                  <a:txBody>
                    <a:bodyPr/>
                    <a:lstStyle/>
                    <a:p>
                      <a:endParaRPr lang="tr-TR"/>
                    </a:p>
                  </a:txBody>
                  <a:tcPr/>
                </a:tc>
                <a:tc gridSpan="2">
                  <a:txBody>
                    <a:bodyPr/>
                    <a:lstStyle/>
                    <a:p>
                      <a:pPr algn="ctr"/>
                      <a:r>
                        <a:rPr lang="tr-TR" sz="1200" b="1" dirty="0" smtClean="0"/>
                        <a:t>2021</a:t>
                      </a:r>
                      <a:endParaRPr lang="tr-TR" sz="1200" b="1" dirty="0"/>
                    </a:p>
                  </a:txBody>
                  <a:tcPr/>
                </a:tc>
                <a:tc hMerge="1">
                  <a:txBody>
                    <a:bodyPr/>
                    <a:lstStyle/>
                    <a:p>
                      <a:endParaRPr lang="tr-TR"/>
                    </a:p>
                  </a:txBody>
                  <a:tcPr/>
                </a:tc>
                <a:tc gridSpan="2">
                  <a:txBody>
                    <a:bodyPr/>
                    <a:lstStyle/>
                    <a:p>
                      <a:pPr algn="ctr"/>
                      <a:r>
                        <a:rPr lang="tr-TR" sz="1200" b="1" dirty="0" smtClean="0"/>
                        <a:t>2022</a:t>
                      </a:r>
                      <a:endParaRPr lang="tr-TR" sz="1200" b="1" dirty="0"/>
                    </a:p>
                  </a:txBody>
                  <a:tcPr/>
                </a:tc>
                <a:tc hMerge="1">
                  <a:txBody>
                    <a:bodyPr/>
                    <a:lstStyle/>
                    <a:p>
                      <a:endParaRPr lang="tr-TR"/>
                    </a:p>
                  </a:txBody>
                  <a:tcPr/>
                </a:tc>
                <a:tc gridSpan="2">
                  <a:txBody>
                    <a:bodyPr/>
                    <a:lstStyle/>
                    <a:p>
                      <a:pPr algn="ctr"/>
                      <a:r>
                        <a:rPr lang="tr-TR" sz="1200" b="1" dirty="0" smtClean="0"/>
                        <a:t>2023</a:t>
                      </a:r>
                      <a:endParaRPr lang="tr-TR" sz="1200" b="1" dirty="0"/>
                    </a:p>
                  </a:txBody>
                  <a:tcPr/>
                </a:tc>
                <a:tc hMerge="1">
                  <a:txBody>
                    <a:bodyPr/>
                    <a:lstStyle/>
                    <a:p>
                      <a:endParaRPr lang="tr-TR"/>
                    </a:p>
                  </a:txBody>
                  <a:tcPr/>
                </a:tc>
                <a:tc gridSpan="2">
                  <a:txBody>
                    <a:bodyPr/>
                    <a:lstStyle/>
                    <a:p>
                      <a:pPr algn="ctr"/>
                      <a:r>
                        <a:rPr lang="tr-TR" sz="1200" b="1" dirty="0" smtClean="0"/>
                        <a:t>2024</a:t>
                      </a:r>
                      <a:endParaRPr lang="tr-TR" sz="1200" b="1" dirty="0"/>
                    </a:p>
                  </a:txBody>
                  <a:tcPr/>
                </a:tc>
                <a:tc hMerge="1">
                  <a:txBody>
                    <a:bodyPr/>
                    <a:lstStyle/>
                    <a:p>
                      <a:endParaRPr lang="tr-TR"/>
                    </a:p>
                  </a:txBody>
                  <a:tcPr/>
                </a:tc>
                <a:tc gridSpan="2">
                  <a:txBody>
                    <a:bodyPr/>
                    <a:lstStyle/>
                    <a:p>
                      <a:pPr algn="ctr"/>
                      <a:r>
                        <a:rPr lang="tr-TR" sz="1200" b="1" dirty="0" smtClean="0"/>
                        <a:t>Toplam</a:t>
                      </a:r>
                      <a:endParaRPr lang="tr-TR" sz="1200" b="1" dirty="0"/>
                    </a:p>
                  </a:txBody>
                  <a:tcPr/>
                </a:tc>
                <a:tc hMerge="1">
                  <a:txBody>
                    <a:bodyPr/>
                    <a:lstStyle/>
                    <a:p>
                      <a:endParaRPr lang="tr-TR"/>
                    </a:p>
                  </a:txBody>
                  <a:tcPr/>
                </a:tc>
                <a:extLst>
                  <a:ext uri="{0D108BD9-81ED-4DB2-BD59-A6C34878D82A}">
                    <a16:rowId xmlns:a16="http://schemas.microsoft.com/office/drawing/2014/main" val="1372745376"/>
                  </a:ext>
                </a:extLst>
              </a:tr>
              <a:tr h="327660">
                <a:tc vMerge="1">
                  <a:txBody>
                    <a:bodyPr/>
                    <a:lstStyle/>
                    <a:p>
                      <a:endParaRPr lang="tr-TR" sz="150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tc>
                  <a:txBody>
                    <a:bodyPr/>
                    <a:lstStyle/>
                    <a:p>
                      <a:pPr algn="ctr"/>
                      <a:r>
                        <a:rPr lang="tr-TR" sz="1200" b="1" dirty="0" smtClean="0"/>
                        <a:t>Kadın</a:t>
                      </a:r>
                      <a:endParaRPr lang="tr-TR" sz="1200" b="1" dirty="0"/>
                    </a:p>
                  </a:txBody>
                  <a:tcPr/>
                </a:tc>
                <a:tc>
                  <a:txBody>
                    <a:bodyPr/>
                    <a:lstStyle/>
                    <a:p>
                      <a:pPr algn="ctr"/>
                      <a:r>
                        <a:rPr lang="tr-TR" sz="1200" b="1" dirty="0" smtClean="0"/>
                        <a:t>Erkek</a:t>
                      </a:r>
                      <a:endParaRPr lang="tr-TR" sz="1200" b="1" dirty="0"/>
                    </a:p>
                  </a:txBody>
                  <a:tcPr/>
                </a:tc>
                <a:extLst>
                  <a:ext uri="{0D108BD9-81ED-4DB2-BD59-A6C34878D82A}">
                    <a16:rowId xmlns:a16="http://schemas.microsoft.com/office/drawing/2014/main" val="906841750"/>
                  </a:ext>
                </a:extLst>
              </a:tr>
              <a:tr h="327660">
                <a:tc>
                  <a:txBody>
                    <a:bodyPr/>
                    <a:lstStyle/>
                    <a:p>
                      <a:r>
                        <a:rPr lang="tr-TR" sz="1050" b="1" dirty="0" smtClean="0">
                          <a:solidFill>
                            <a:srgbClr val="000000"/>
                          </a:solidFill>
                          <a:effectLst/>
                          <a:latin typeface="+mj-lt"/>
                          <a:ea typeface="Times New Roman" panose="02020603050405020304" pitchFamily="18" charset="0"/>
                        </a:rPr>
                        <a:t>Yabancı Diller Yüksekokulu</a:t>
                      </a:r>
                      <a:endParaRPr lang="tr-TR" sz="1050" b="1" dirty="0">
                        <a:latin typeface="+mj-lt"/>
                      </a:endParaRPr>
                    </a:p>
                  </a:txBody>
                  <a:tcPr/>
                </a:tc>
                <a:tc>
                  <a:txBody>
                    <a:bodyPr/>
                    <a:lstStyle/>
                    <a:p>
                      <a:pPr algn="ctr"/>
                      <a:r>
                        <a:rPr lang="tr-TR" sz="1100" dirty="0" smtClean="0"/>
                        <a:t>3</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4</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12</a:t>
                      </a:r>
                      <a:endParaRPr lang="tr-TR" sz="1100" dirty="0"/>
                    </a:p>
                  </a:txBody>
                  <a:tcPr/>
                </a:tc>
                <a:tc>
                  <a:txBody>
                    <a:bodyPr/>
                    <a:lstStyle/>
                    <a:p>
                      <a:pPr algn="ctr"/>
                      <a:r>
                        <a:rPr lang="tr-TR" sz="1100" dirty="0" smtClean="0"/>
                        <a:t>9</a:t>
                      </a:r>
                      <a:endParaRPr lang="tr-TR" sz="1100" dirty="0"/>
                    </a:p>
                  </a:txBody>
                  <a:tcPr/>
                </a:tc>
                <a:tc>
                  <a:txBody>
                    <a:bodyPr/>
                    <a:lstStyle/>
                    <a:p>
                      <a:pPr algn="ctr"/>
                      <a:r>
                        <a:rPr lang="tr-TR" sz="1100" dirty="0" smtClean="0"/>
                        <a:t>9</a:t>
                      </a:r>
                      <a:endParaRPr lang="tr-TR" sz="1100" dirty="0"/>
                    </a:p>
                  </a:txBody>
                  <a:tcPr/>
                </a:tc>
                <a:tc>
                  <a:txBody>
                    <a:bodyPr/>
                    <a:lstStyle/>
                    <a:p>
                      <a:pPr algn="ctr"/>
                      <a:r>
                        <a:rPr lang="tr-TR" sz="1100" dirty="0" smtClean="0"/>
                        <a:t>8</a:t>
                      </a:r>
                      <a:endParaRPr lang="tr-TR" sz="1100" dirty="0"/>
                    </a:p>
                  </a:txBody>
                  <a:tcPr/>
                </a:tc>
                <a:tc>
                  <a:txBody>
                    <a:bodyPr/>
                    <a:lstStyle/>
                    <a:p>
                      <a:pPr algn="ctr"/>
                      <a:endParaRPr lang="tr-TR" sz="1100" dirty="0"/>
                    </a:p>
                  </a:txBody>
                  <a:tcPr/>
                </a:tc>
                <a:tc>
                  <a:txBody>
                    <a:bodyPr/>
                    <a:lstStyle/>
                    <a:p>
                      <a:pPr algn="ctr"/>
                      <a:endParaRPr lang="tr-TR" sz="1100" dirty="0"/>
                    </a:p>
                  </a:txBody>
                  <a:tcPr/>
                </a:tc>
                <a:tc>
                  <a:txBody>
                    <a:bodyPr/>
                    <a:lstStyle/>
                    <a:p>
                      <a:pPr algn="ctr"/>
                      <a:r>
                        <a:rPr lang="tr-TR" sz="1100" dirty="0" smtClean="0"/>
                        <a:t>33</a:t>
                      </a:r>
                      <a:endParaRPr lang="tr-TR" sz="1100" dirty="0"/>
                    </a:p>
                  </a:txBody>
                  <a:tcPr/>
                </a:tc>
                <a:tc>
                  <a:txBody>
                    <a:bodyPr/>
                    <a:lstStyle/>
                    <a:p>
                      <a:pPr algn="ctr"/>
                      <a:r>
                        <a:rPr lang="tr-TR" sz="1100" dirty="0" smtClean="0"/>
                        <a:t>30</a:t>
                      </a:r>
                      <a:endParaRPr lang="tr-TR" sz="1100" dirty="0"/>
                    </a:p>
                  </a:txBody>
                  <a:tcPr/>
                </a:tc>
                <a:extLst>
                  <a:ext uri="{0D108BD9-81ED-4DB2-BD59-A6C34878D82A}">
                    <a16:rowId xmlns:a16="http://schemas.microsoft.com/office/drawing/2014/main" val="4001348940"/>
                  </a:ext>
                </a:extLst>
              </a:tr>
              <a:tr h="365761">
                <a:tc>
                  <a:txBody>
                    <a:bodyPr/>
                    <a:lstStyle/>
                    <a:p>
                      <a:r>
                        <a:rPr lang="tr-TR" sz="1050" b="1" dirty="0" smtClean="0">
                          <a:solidFill>
                            <a:srgbClr val="000000"/>
                          </a:solidFill>
                          <a:effectLst/>
                          <a:latin typeface="+mj-lt"/>
                          <a:ea typeface="Times New Roman" panose="02020603050405020304" pitchFamily="18" charset="0"/>
                        </a:rPr>
                        <a:t>Eruh Meslek Yüksekokulu</a:t>
                      </a:r>
                      <a:endParaRPr lang="tr-TR" sz="1050" b="1" dirty="0">
                        <a:latin typeface="+mj-lt"/>
                      </a:endParaRPr>
                    </a:p>
                  </a:txBody>
                  <a:tcPr/>
                </a:tc>
                <a:tc>
                  <a:txBody>
                    <a:bodyPr/>
                    <a:lstStyle/>
                    <a:p>
                      <a:pPr algn="ctr"/>
                      <a:r>
                        <a:rPr lang="tr-TR" sz="1100" dirty="0" smtClean="0"/>
                        <a:t>1</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2</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2</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2</a:t>
                      </a:r>
                    </a:p>
                  </a:txBody>
                  <a:tcPr/>
                </a:tc>
                <a:tc>
                  <a:txBody>
                    <a:bodyPr/>
                    <a:lstStyle/>
                    <a:p>
                      <a:pPr algn="ctr"/>
                      <a:r>
                        <a:rPr lang="tr-TR" sz="1100" dirty="0" smtClean="0"/>
                        <a:t>2</a:t>
                      </a:r>
                      <a:endParaRPr lang="tr-TR" sz="1100" dirty="0"/>
                    </a:p>
                  </a:txBody>
                  <a:tcPr/>
                </a:tc>
                <a:tc>
                  <a:txBody>
                    <a:bodyPr/>
                    <a:lstStyle/>
                    <a:p>
                      <a:pPr algn="ctr"/>
                      <a:endParaRPr lang="tr-TR" sz="1100"/>
                    </a:p>
                  </a:txBody>
                  <a:tcPr/>
                </a:tc>
                <a:tc>
                  <a:txBody>
                    <a:bodyPr/>
                    <a:lstStyle/>
                    <a:p>
                      <a:pPr algn="ctr"/>
                      <a:endParaRPr lang="tr-TR" sz="1100" dirty="0"/>
                    </a:p>
                  </a:txBody>
                  <a:tcPr/>
                </a:tc>
                <a:tc>
                  <a:txBody>
                    <a:bodyPr/>
                    <a:lstStyle/>
                    <a:p>
                      <a:pPr algn="ctr"/>
                      <a:r>
                        <a:rPr lang="tr-TR" sz="1100" dirty="0" smtClean="0"/>
                        <a:t>7</a:t>
                      </a:r>
                      <a:endParaRPr lang="tr-TR" sz="1100" dirty="0"/>
                    </a:p>
                  </a:txBody>
                  <a:tcPr/>
                </a:tc>
                <a:tc>
                  <a:txBody>
                    <a:bodyPr/>
                    <a:lstStyle/>
                    <a:p>
                      <a:pPr algn="ctr"/>
                      <a:r>
                        <a:rPr lang="tr-TR" sz="1100" dirty="0" smtClean="0"/>
                        <a:t>9</a:t>
                      </a:r>
                      <a:endParaRPr lang="tr-TR" sz="1100" dirty="0"/>
                    </a:p>
                  </a:txBody>
                  <a:tcPr/>
                </a:tc>
                <a:extLst>
                  <a:ext uri="{0D108BD9-81ED-4DB2-BD59-A6C34878D82A}">
                    <a16:rowId xmlns:a16="http://schemas.microsoft.com/office/drawing/2014/main" val="2170232944"/>
                  </a:ext>
                </a:extLst>
              </a:tr>
              <a:tr h="327660">
                <a:tc>
                  <a:txBody>
                    <a:bodyPr/>
                    <a:lstStyle/>
                    <a:p>
                      <a:r>
                        <a:rPr lang="tr-TR" sz="1050" b="1" dirty="0" smtClean="0">
                          <a:solidFill>
                            <a:srgbClr val="000000"/>
                          </a:solidFill>
                          <a:effectLst/>
                          <a:latin typeface="+mj-lt"/>
                          <a:ea typeface="Times New Roman" panose="02020603050405020304" pitchFamily="18" charset="0"/>
                        </a:rPr>
                        <a:t>Kurtalan Meslek Yüksekokulu</a:t>
                      </a:r>
                      <a:endParaRPr lang="tr-TR" sz="1050" b="1" dirty="0">
                        <a:latin typeface="+mj-lt"/>
                      </a:endParaRPr>
                    </a:p>
                  </a:txBody>
                  <a:tcPr/>
                </a:tc>
                <a:tc>
                  <a:txBody>
                    <a:bodyPr/>
                    <a:lstStyle/>
                    <a:p>
                      <a:pPr algn="ct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9</a:t>
                      </a:r>
                      <a:endParaRPr lang="tr-TR" sz="1100" dirty="0"/>
                    </a:p>
                  </a:txBody>
                  <a:tcPr/>
                </a:tc>
                <a:tc>
                  <a:txBody>
                    <a:bodyPr/>
                    <a:lstStyle/>
                    <a:p>
                      <a:pPr algn="ctr"/>
                      <a:r>
                        <a:rPr lang="tr-TR" sz="1100" dirty="0" smtClean="0"/>
                        <a:t>2</a:t>
                      </a:r>
                      <a:endParaRPr lang="tr-TR" sz="1100" dirty="0"/>
                    </a:p>
                  </a:txBody>
                  <a:tcPr/>
                </a:tc>
                <a:tc>
                  <a:txBody>
                    <a:bodyPr/>
                    <a:lstStyle/>
                    <a:p>
                      <a:pPr algn="ctr"/>
                      <a:r>
                        <a:rPr lang="tr-TR" sz="1100" dirty="0" smtClean="0"/>
                        <a:t>4</a:t>
                      </a:r>
                      <a:endParaRPr lang="tr-TR" sz="1100" dirty="0"/>
                    </a:p>
                  </a:txBody>
                  <a:tcPr/>
                </a:tc>
                <a:tc>
                  <a:txBody>
                    <a:bodyPr/>
                    <a:lstStyle/>
                    <a:p>
                      <a:pPr algn="ctr"/>
                      <a:endParaRPr lang="tr-TR" sz="1100"/>
                    </a:p>
                  </a:txBody>
                  <a:tcPr/>
                </a:tc>
                <a:tc>
                  <a:txBody>
                    <a:bodyPr/>
                    <a:lstStyle/>
                    <a:p>
                      <a:pPr algn="ctr"/>
                      <a:endParaRPr lang="tr-TR" sz="1100" dirty="0"/>
                    </a:p>
                  </a:txBody>
                  <a:tcPr/>
                </a:tc>
                <a:tc>
                  <a:txBody>
                    <a:bodyPr/>
                    <a:lstStyle/>
                    <a:p>
                      <a:pPr algn="ctr"/>
                      <a:r>
                        <a:rPr lang="tr-TR" sz="1100" dirty="0" smtClean="0"/>
                        <a:t>6</a:t>
                      </a:r>
                      <a:endParaRPr lang="tr-TR" sz="1100" dirty="0"/>
                    </a:p>
                  </a:txBody>
                  <a:tcPr/>
                </a:tc>
                <a:tc>
                  <a:txBody>
                    <a:bodyPr/>
                    <a:lstStyle/>
                    <a:p>
                      <a:pPr algn="ctr"/>
                      <a:r>
                        <a:rPr lang="tr-TR" sz="1100" dirty="0" smtClean="0"/>
                        <a:t>18</a:t>
                      </a:r>
                      <a:endParaRPr lang="tr-TR" sz="1100" dirty="0"/>
                    </a:p>
                  </a:txBody>
                  <a:tcPr/>
                </a:tc>
                <a:extLst>
                  <a:ext uri="{0D108BD9-81ED-4DB2-BD59-A6C34878D82A}">
                    <a16:rowId xmlns:a16="http://schemas.microsoft.com/office/drawing/2014/main" val="715322474"/>
                  </a:ext>
                </a:extLst>
              </a:tr>
              <a:tr h="327660">
                <a:tc>
                  <a:txBody>
                    <a:bodyPr/>
                    <a:lstStyle/>
                    <a:p>
                      <a:r>
                        <a:rPr lang="tr-TR" sz="1050" b="1" dirty="0" smtClean="0">
                          <a:solidFill>
                            <a:srgbClr val="000000"/>
                          </a:solidFill>
                          <a:effectLst/>
                          <a:latin typeface="+mj-lt"/>
                          <a:ea typeface="Times New Roman" panose="02020603050405020304" pitchFamily="18" charset="0"/>
                        </a:rPr>
                        <a:t>Sağlık Hizmetleri Meslek Yüksekokulu</a:t>
                      </a:r>
                      <a:endParaRPr lang="tr-TR" sz="1050" b="1" dirty="0">
                        <a:latin typeface="+mj-lt"/>
                      </a:endParaRPr>
                    </a:p>
                  </a:txBody>
                  <a:tcPr/>
                </a:tc>
                <a:tc>
                  <a:txBody>
                    <a:bodyPr/>
                    <a:lstStyle/>
                    <a:p>
                      <a:pPr algn="ctr"/>
                      <a:r>
                        <a:rPr lang="tr-TR" sz="1100" dirty="0" smtClean="0"/>
                        <a:t>25</a:t>
                      </a:r>
                      <a:endParaRPr lang="tr-TR" sz="1100" dirty="0"/>
                    </a:p>
                  </a:txBody>
                  <a:tcPr/>
                </a:tc>
                <a:tc>
                  <a:txBody>
                    <a:bodyPr/>
                    <a:lstStyle/>
                    <a:p>
                      <a:pPr algn="ctr"/>
                      <a:r>
                        <a:rPr lang="tr-TR" sz="1100" dirty="0" smtClean="0"/>
                        <a:t>54</a:t>
                      </a:r>
                      <a:endParaRPr lang="tr-TR" sz="1100" dirty="0"/>
                    </a:p>
                  </a:txBody>
                  <a:tcPr/>
                </a:tc>
                <a:tc>
                  <a:txBody>
                    <a:bodyPr/>
                    <a:lstStyle/>
                    <a:p>
                      <a:pPr algn="ctr"/>
                      <a:r>
                        <a:rPr lang="tr-TR" sz="1100" dirty="0" smtClean="0"/>
                        <a:t>83</a:t>
                      </a:r>
                      <a:endParaRPr lang="tr-TR" sz="1100" dirty="0"/>
                    </a:p>
                  </a:txBody>
                  <a:tcPr/>
                </a:tc>
                <a:tc>
                  <a:txBody>
                    <a:bodyPr/>
                    <a:lstStyle/>
                    <a:p>
                      <a:pPr algn="ctr"/>
                      <a:r>
                        <a:rPr lang="tr-TR" sz="1100" dirty="0" smtClean="0"/>
                        <a:t>90</a:t>
                      </a:r>
                      <a:endParaRPr lang="tr-TR" sz="1100" dirty="0"/>
                    </a:p>
                  </a:txBody>
                  <a:tcPr/>
                </a:tc>
                <a:tc>
                  <a:txBody>
                    <a:bodyPr/>
                    <a:lstStyle/>
                    <a:p>
                      <a:pPr algn="ctr"/>
                      <a:r>
                        <a:rPr lang="tr-TR" sz="1100" dirty="0" smtClean="0"/>
                        <a:t>136</a:t>
                      </a:r>
                      <a:endParaRPr lang="tr-TR" sz="1100" dirty="0"/>
                    </a:p>
                  </a:txBody>
                  <a:tcPr/>
                </a:tc>
                <a:tc>
                  <a:txBody>
                    <a:bodyPr/>
                    <a:lstStyle/>
                    <a:p>
                      <a:pPr algn="ctr"/>
                      <a:r>
                        <a:rPr lang="tr-TR" sz="1100" dirty="0" smtClean="0"/>
                        <a:t>108</a:t>
                      </a:r>
                      <a:endParaRPr lang="tr-TR" sz="1100" dirty="0"/>
                    </a:p>
                  </a:txBody>
                  <a:tcPr/>
                </a:tc>
                <a:tc>
                  <a:txBody>
                    <a:bodyPr/>
                    <a:lstStyle/>
                    <a:p>
                      <a:pPr algn="ctr"/>
                      <a:r>
                        <a:rPr lang="tr-TR" sz="1100" dirty="0" smtClean="0"/>
                        <a:t>98</a:t>
                      </a:r>
                      <a:endParaRPr lang="tr-TR" sz="1100" dirty="0"/>
                    </a:p>
                  </a:txBody>
                  <a:tcPr/>
                </a:tc>
                <a:tc>
                  <a:txBody>
                    <a:bodyPr/>
                    <a:lstStyle/>
                    <a:p>
                      <a:pPr algn="ctr"/>
                      <a:r>
                        <a:rPr lang="tr-TR" sz="1100" dirty="0" smtClean="0"/>
                        <a:t>57</a:t>
                      </a:r>
                      <a:endParaRPr lang="tr-TR" sz="1100" dirty="0"/>
                    </a:p>
                  </a:txBody>
                  <a:tcPr/>
                </a:tc>
                <a:tc>
                  <a:txBody>
                    <a:bodyPr/>
                    <a:lstStyle/>
                    <a:p>
                      <a:pPr algn="ctr"/>
                      <a:endParaRPr lang="tr-TR" sz="1100"/>
                    </a:p>
                  </a:txBody>
                  <a:tcPr/>
                </a:tc>
                <a:tc>
                  <a:txBody>
                    <a:bodyPr/>
                    <a:lstStyle/>
                    <a:p>
                      <a:pPr algn="ctr"/>
                      <a:endParaRPr lang="tr-TR" sz="1100" dirty="0"/>
                    </a:p>
                  </a:txBody>
                  <a:tcPr/>
                </a:tc>
                <a:tc>
                  <a:txBody>
                    <a:bodyPr/>
                    <a:lstStyle/>
                    <a:p>
                      <a:pPr algn="ctr"/>
                      <a:r>
                        <a:rPr lang="tr-TR" sz="1100" dirty="0" smtClean="0"/>
                        <a:t>370</a:t>
                      </a:r>
                      <a:endParaRPr lang="tr-TR" sz="1100" dirty="0"/>
                    </a:p>
                  </a:txBody>
                  <a:tcPr/>
                </a:tc>
                <a:tc>
                  <a:txBody>
                    <a:bodyPr/>
                    <a:lstStyle/>
                    <a:p>
                      <a:pPr algn="ctr"/>
                      <a:r>
                        <a:rPr lang="tr-TR" sz="1100" dirty="0" smtClean="0"/>
                        <a:t>381</a:t>
                      </a:r>
                      <a:endParaRPr lang="tr-TR" sz="1100" dirty="0"/>
                    </a:p>
                  </a:txBody>
                  <a:tcPr/>
                </a:tc>
                <a:extLst>
                  <a:ext uri="{0D108BD9-81ED-4DB2-BD59-A6C34878D82A}">
                    <a16:rowId xmlns:a16="http://schemas.microsoft.com/office/drawing/2014/main" val="3364783015"/>
                  </a:ext>
                </a:extLst>
              </a:tr>
              <a:tr h="327660">
                <a:tc>
                  <a:txBody>
                    <a:bodyPr/>
                    <a:lstStyle/>
                    <a:p>
                      <a:r>
                        <a:rPr lang="tr-TR" sz="1050" b="1" dirty="0" smtClean="0">
                          <a:solidFill>
                            <a:srgbClr val="000000"/>
                          </a:solidFill>
                          <a:effectLst/>
                          <a:latin typeface="+mj-lt"/>
                          <a:ea typeface="Times New Roman" panose="02020603050405020304" pitchFamily="18" charset="0"/>
                        </a:rPr>
                        <a:t>Sosyal Bilimler Meslek Yüksekokulu</a:t>
                      </a:r>
                      <a:endParaRPr lang="tr-TR" sz="1050" b="1" dirty="0">
                        <a:latin typeface="+mj-lt"/>
                      </a:endParaRPr>
                    </a:p>
                  </a:txBody>
                  <a:tcPr/>
                </a:tc>
                <a:tc>
                  <a:txBody>
                    <a:bodyPr/>
                    <a:lstStyle/>
                    <a:p>
                      <a:pPr algn="ctr"/>
                      <a:r>
                        <a:rPr lang="tr-TR" sz="1100" dirty="0" smtClean="0"/>
                        <a:t>6</a:t>
                      </a:r>
                      <a:endParaRPr lang="tr-TR" sz="1100" dirty="0"/>
                    </a:p>
                  </a:txBody>
                  <a:tcPr/>
                </a:tc>
                <a:tc>
                  <a:txBody>
                    <a:bodyPr/>
                    <a:lstStyle/>
                    <a:p>
                      <a:pPr algn="ctr"/>
                      <a:r>
                        <a:rPr lang="tr-TR" sz="1100" dirty="0" smtClean="0"/>
                        <a:t>9</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4</a:t>
                      </a:r>
                      <a:endParaRPr lang="tr-TR" sz="1100" dirty="0"/>
                    </a:p>
                  </a:txBody>
                  <a:tcPr/>
                </a:tc>
                <a:tc>
                  <a:txBody>
                    <a:bodyPr/>
                    <a:lstStyle/>
                    <a:p>
                      <a:pPr algn="ctr"/>
                      <a:r>
                        <a:rPr lang="tr-TR" sz="1100" dirty="0" smtClean="0"/>
                        <a:t>47</a:t>
                      </a:r>
                      <a:endParaRPr lang="tr-TR" sz="1100" dirty="0"/>
                    </a:p>
                  </a:txBody>
                  <a:tcPr/>
                </a:tc>
                <a:tc>
                  <a:txBody>
                    <a:bodyPr/>
                    <a:lstStyle/>
                    <a:p>
                      <a:pPr algn="ctr"/>
                      <a:r>
                        <a:rPr lang="tr-TR" sz="1100" dirty="0" smtClean="0"/>
                        <a:t>19</a:t>
                      </a:r>
                      <a:endParaRPr lang="tr-TR" sz="1100" dirty="0"/>
                    </a:p>
                  </a:txBody>
                  <a:tcPr/>
                </a:tc>
                <a:tc>
                  <a:txBody>
                    <a:bodyPr/>
                    <a:lstStyle/>
                    <a:p>
                      <a:pPr algn="ctr"/>
                      <a:r>
                        <a:rPr lang="tr-TR" sz="1100" dirty="0" smtClean="0"/>
                        <a:t>30</a:t>
                      </a:r>
                      <a:endParaRPr lang="tr-TR" sz="1100" dirty="0"/>
                    </a:p>
                  </a:txBody>
                  <a:tcPr/>
                </a:tc>
                <a:tc>
                  <a:txBody>
                    <a:bodyPr/>
                    <a:lstStyle/>
                    <a:p>
                      <a:pPr algn="ctr"/>
                      <a:r>
                        <a:rPr lang="tr-TR" sz="1100" dirty="0" smtClean="0"/>
                        <a:t>24</a:t>
                      </a:r>
                      <a:endParaRPr lang="tr-TR" sz="1100" dirty="0"/>
                    </a:p>
                  </a:txBody>
                  <a:tcPr/>
                </a:tc>
                <a:tc>
                  <a:txBody>
                    <a:bodyPr/>
                    <a:lstStyle/>
                    <a:p>
                      <a:pPr algn="ctr"/>
                      <a:endParaRPr lang="tr-TR" sz="1100"/>
                    </a:p>
                  </a:txBody>
                  <a:tcPr/>
                </a:tc>
                <a:tc>
                  <a:txBody>
                    <a:bodyPr/>
                    <a:lstStyle/>
                    <a:p>
                      <a:pPr algn="ctr"/>
                      <a:endParaRPr lang="tr-TR" sz="1100" dirty="0"/>
                    </a:p>
                  </a:txBody>
                  <a:tcPr/>
                </a:tc>
                <a:tc>
                  <a:txBody>
                    <a:bodyPr/>
                    <a:lstStyle/>
                    <a:p>
                      <a:pPr algn="ctr"/>
                      <a:r>
                        <a:rPr lang="tr-TR" sz="1100" dirty="0" smtClean="0"/>
                        <a:t>86</a:t>
                      </a:r>
                      <a:endParaRPr lang="tr-TR" sz="1100" dirty="0"/>
                    </a:p>
                  </a:txBody>
                  <a:tcPr/>
                </a:tc>
                <a:tc>
                  <a:txBody>
                    <a:bodyPr/>
                    <a:lstStyle/>
                    <a:p>
                      <a:pPr algn="ctr"/>
                      <a:r>
                        <a:rPr lang="tr-TR" sz="1100" dirty="0" smtClean="0"/>
                        <a:t>59</a:t>
                      </a:r>
                      <a:endParaRPr lang="tr-TR" sz="1100" dirty="0"/>
                    </a:p>
                  </a:txBody>
                  <a:tcPr/>
                </a:tc>
                <a:extLst>
                  <a:ext uri="{0D108BD9-81ED-4DB2-BD59-A6C34878D82A}">
                    <a16:rowId xmlns:a16="http://schemas.microsoft.com/office/drawing/2014/main" val="1270382705"/>
                  </a:ext>
                </a:extLst>
              </a:tr>
              <a:tr h="327660">
                <a:tc>
                  <a:txBody>
                    <a:bodyPr/>
                    <a:lstStyle/>
                    <a:p>
                      <a:r>
                        <a:rPr lang="tr-TR" sz="1050" b="1" dirty="0" smtClean="0">
                          <a:solidFill>
                            <a:srgbClr val="000000"/>
                          </a:solidFill>
                          <a:effectLst/>
                          <a:latin typeface="+mj-lt"/>
                          <a:ea typeface="Times New Roman" panose="02020603050405020304" pitchFamily="18" charset="0"/>
                        </a:rPr>
                        <a:t>Tasarım Meslek Yüksekokulu</a:t>
                      </a:r>
                      <a:endParaRPr lang="tr-TR" sz="1050" b="1" dirty="0">
                        <a:latin typeface="+mj-lt"/>
                      </a:endParaRPr>
                    </a:p>
                  </a:txBody>
                  <a:tcPr/>
                </a:tc>
                <a:tc>
                  <a:txBody>
                    <a:bodyPr/>
                    <a:lstStyle/>
                    <a:p>
                      <a:pPr algn="ct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4</a:t>
                      </a:r>
                      <a:endParaRPr lang="tr-TR" sz="1100" dirty="0"/>
                    </a:p>
                  </a:txBody>
                  <a:tcPr/>
                </a:tc>
                <a:tc>
                  <a:txBody>
                    <a:bodyPr/>
                    <a:lstStyle/>
                    <a:p>
                      <a:pPr algn="ctr"/>
                      <a:r>
                        <a:rPr lang="tr-TR" sz="1100" dirty="0" smtClean="0"/>
                        <a:t>2</a:t>
                      </a: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4</a:t>
                      </a:r>
                      <a:endParaRPr lang="tr-TR" sz="1100" dirty="0"/>
                    </a:p>
                  </a:txBody>
                  <a:tcPr/>
                </a:tc>
                <a:tc>
                  <a:txBody>
                    <a:bodyPr/>
                    <a:lstStyle/>
                    <a:p>
                      <a:pPr algn="ctr"/>
                      <a:r>
                        <a:rPr lang="tr-TR" sz="1100" dirty="0" smtClean="0"/>
                        <a:t>2</a:t>
                      </a:r>
                      <a:endParaRPr lang="tr-TR" sz="1100" dirty="0"/>
                    </a:p>
                  </a:txBody>
                  <a:tcPr/>
                </a:tc>
                <a:extLst>
                  <a:ext uri="{0D108BD9-81ED-4DB2-BD59-A6C34878D82A}">
                    <a16:rowId xmlns:a16="http://schemas.microsoft.com/office/drawing/2014/main" val="2355816141"/>
                  </a:ext>
                </a:extLst>
              </a:tr>
              <a:tr h="327660">
                <a:tc>
                  <a:txBody>
                    <a:bodyPr/>
                    <a:lstStyle/>
                    <a:p>
                      <a:r>
                        <a:rPr lang="tr-TR" sz="1050" b="1" dirty="0" smtClean="0">
                          <a:solidFill>
                            <a:srgbClr val="000000"/>
                          </a:solidFill>
                          <a:effectLst/>
                          <a:latin typeface="+mj-lt"/>
                          <a:ea typeface="Times New Roman" panose="02020603050405020304" pitchFamily="18" charset="0"/>
                        </a:rPr>
                        <a:t>Teknik Bilimler Meslek Yüksekokulu</a:t>
                      </a:r>
                      <a:endParaRPr lang="tr-TR" sz="1050" b="1" dirty="0">
                        <a:latin typeface="+mj-lt"/>
                      </a:endParaRPr>
                    </a:p>
                  </a:txBody>
                  <a:tcPr/>
                </a:tc>
                <a:tc>
                  <a:txBody>
                    <a:bodyPr/>
                    <a:lstStyle/>
                    <a:p>
                      <a:pPr algn="ctr"/>
                      <a:endParaRPr lang="tr-TR" sz="1100" dirty="0"/>
                    </a:p>
                  </a:txBody>
                  <a:tcPr/>
                </a:tc>
                <a:tc>
                  <a:txBody>
                    <a:bodyPr/>
                    <a:lstStyle/>
                    <a:p>
                      <a:pPr algn="ctr"/>
                      <a:r>
                        <a:rPr lang="tr-TR" sz="1100" dirty="0" smtClean="0"/>
                        <a:t>4</a:t>
                      </a:r>
                      <a:endParaRPr lang="tr-TR" sz="1100" dirty="0"/>
                    </a:p>
                  </a:txBody>
                  <a:tcPr/>
                </a:tc>
                <a:tc>
                  <a:txBody>
                    <a:bodyPr/>
                    <a:lstStyle/>
                    <a:p>
                      <a:pPr algn="ctr"/>
                      <a:r>
                        <a:rPr lang="tr-TR" sz="1100" dirty="0" smtClean="0"/>
                        <a:t>2</a:t>
                      </a:r>
                      <a:endParaRPr lang="tr-TR" sz="1100" dirty="0"/>
                    </a:p>
                  </a:txBody>
                  <a:tcPr/>
                </a:tc>
                <a:tc>
                  <a:txBody>
                    <a:bodyPr/>
                    <a:lstStyle/>
                    <a:p>
                      <a:pPr algn="ctr"/>
                      <a:r>
                        <a:rPr lang="tr-TR" sz="1100" dirty="0" smtClean="0"/>
                        <a:t>23</a:t>
                      </a:r>
                      <a:endParaRPr lang="tr-TR" sz="1100" dirty="0"/>
                    </a:p>
                  </a:txBody>
                  <a:tcPr/>
                </a:tc>
                <a:tc>
                  <a:txBody>
                    <a:bodyPr/>
                    <a:lstStyle/>
                    <a:p>
                      <a:pPr algn="ctr"/>
                      <a:r>
                        <a:rPr lang="tr-TR" sz="1100" dirty="0" smtClean="0"/>
                        <a:t>8</a:t>
                      </a:r>
                      <a:endParaRPr lang="tr-TR" sz="1100" dirty="0"/>
                    </a:p>
                  </a:txBody>
                  <a:tcPr/>
                </a:tc>
                <a:tc>
                  <a:txBody>
                    <a:bodyPr/>
                    <a:lstStyle/>
                    <a:p>
                      <a:pPr algn="ctr"/>
                      <a:r>
                        <a:rPr lang="tr-TR" sz="1100" dirty="0" smtClean="0"/>
                        <a:t>17</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25</a:t>
                      </a: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16</a:t>
                      </a:r>
                      <a:endParaRPr lang="tr-TR" sz="1100" dirty="0"/>
                    </a:p>
                  </a:txBody>
                  <a:tcPr/>
                </a:tc>
                <a:tc>
                  <a:txBody>
                    <a:bodyPr/>
                    <a:lstStyle/>
                    <a:p>
                      <a:pPr algn="ctr"/>
                      <a:r>
                        <a:rPr lang="tr-TR" sz="1100" dirty="0" smtClean="0"/>
                        <a:t>88</a:t>
                      </a:r>
                      <a:endParaRPr lang="tr-TR" sz="1100" dirty="0"/>
                    </a:p>
                  </a:txBody>
                  <a:tcPr/>
                </a:tc>
                <a:extLst>
                  <a:ext uri="{0D108BD9-81ED-4DB2-BD59-A6C34878D82A}">
                    <a16:rowId xmlns:a16="http://schemas.microsoft.com/office/drawing/2014/main" val="3416965163"/>
                  </a:ext>
                </a:extLst>
              </a:tr>
              <a:tr h="327660">
                <a:tc>
                  <a:txBody>
                    <a:bodyPr/>
                    <a:lstStyle/>
                    <a:p>
                      <a:r>
                        <a:rPr lang="tr-TR" sz="1050" b="1" dirty="0" smtClean="0">
                          <a:solidFill>
                            <a:srgbClr val="000000"/>
                          </a:solidFill>
                          <a:effectLst/>
                          <a:latin typeface="+mj-lt"/>
                          <a:ea typeface="Times New Roman" panose="02020603050405020304" pitchFamily="18" charset="0"/>
                        </a:rPr>
                        <a:t>Fen Bilimleri Enstitüsü</a:t>
                      </a:r>
                      <a:endParaRPr lang="tr-TR" sz="1050" b="1" dirty="0">
                        <a:latin typeface="+mj-lt"/>
                      </a:endParaRPr>
                    </a:p>
                  </a:txBody>
                  <a:tcPr/>
                </a:tc>
                <a:tc>
                  <a:txBody>
                    <a:bodyPr/>
                    <a:lstStyle/>
                    <a:p>
                      <a:pPr algn="ctr"/>
                      <a:endParaRPr lang="tr-TR" sz="1100" dirty="0"/>
                    </a:p>
                  </a:txBody>
                  <a:tcPr/>
                </a:tc>
                <a:tc>
                  <a:txBody>
                    <a:bodyPr/>
                    <a:lstStyle/>
                    <a:p>
                      <a:pPr algn="ctr"/>
                      <a:r>
                        <a:rPr lang="tr-TR" sz="1100" dirty="0" smtClean="0"/>
                        <a:t>1</a:t>
                      </a:r>
                      <a:endParaRPr lang="tr-TR" sz="1100" dirty="0"/>
                    </a:p>
                  </a:txBody>
                  <a:tcPr/>
                </a:tc>
                <a:tc>
                  <a:txBody>
                    <a:bodyPr/>
                    <a:lstStyle/>
                    <a:p>
                      <a:pPr algn="ctr"/>
                      <a:endParaRPr lang="tr-TR" sz="1100"/>
                    </a:p>
                  </a:txBody>
                  <a:tcPr/>
                </a:tc>
                <a:tc>
                  <a:txBody>
                    <a:bodyPr/>
                    <a:lstStyle/>
                    <a:p>
                      <a:pPr algn="ct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3</a:t>
                      </a:r>
                      <a:endParaRPr lang="tr-TR" sz="1100" dirty="0"/>
                    </a:p>
                  </a:txBody>
                  <a:tcPr/>
                </a:tc>
                <a:tc>
                  <a:txBody>
                    <a:bodyPr/>
                    <a:lstStyle/>
                    <a:p>
                      <a:pPr algn="ctr"/>
                      <a:r>
                        <a:rPr lang="tr-TR" sz="1100" dirty="0" smtClean="0"/>
                        <a:t>1</a:t>
                      </a: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5</a:t>
                      </a:r>
                      <a:endParaRPr lang="tr-TR" sz="1100" dirty="0"/>
                    </a:p>
                  </a:txBody>
                  <a:tcPr/>
                </a:tc>
                <a:tc>
                  <a:txBody>
                    <a:bodyPr/>
                    <a:lstStyle/>
                    <a:p>
                      <a:pPr algn="ctr"/>
                      <a:r>
                        <a:rPr lang="tr-TR" sz="1100" dirty="0" smtClean="0"/>
                        <a:t>5</a:t>
                      </a:r>
                      <a:endParaRPr lang="tr-TR" sz="1100" dirty="0"/>
                    </a:p>
                  </a:txBody>
                  <a:tcPr/>
                </a:tc>
                <a:extLst>
                  <a:ext uri="{0D108BD9-81ED-4DB2-BD59-A6C34878D82A}">
                    <a16:rowId xmlns:a16="http://schemas.microsoft.com/office/drawing/2014/main" val="4225160878"/>
                  </a:ext>
                </a:extLst>
              </a:tr>
              <a:tr h="327660">
                <a:tc>
                  <a:txBody>
                    <a:bodyPr/>
                    <a:lstStyle/>
                    <a:p>
                      <a:r>
                        <a:rPr lang="tr-TR" sz="1050" b="1" dirty="0" smtClean="0">
                          <a:solidFill>
                            <a:srgbClr val="000000"/>
                          </a:solidFill>
                          <a:effectLst/>
                          <a:latin typeface="+mj-lt"/>
                          <a:ea typeface="Times New Roman" panose="02020603050405020304" pitchFamily="18" charset="0"/>
                        </a:rPr>
                        <a:t>Sağlık Bilimleri Enstitüsü</a:t>
                      </a:r>
                      <a:endParaRPr lang="tr-TR" sz="1050" b="1" dirty="0">
                        <a:latin typeface="+mj-lt"/>
                      </a:endParaRPr>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1</a:t>
                      </a: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dirty="0"/>
                    </a:p>
                  </a:txBody>
                  <a:tcPr/>
                </a:tc>
                <a:tc>
                  <a:txBody>
                    <a:bodyPr/>
                    <a:lstStyle/>
                    <a:p>
                      <a:pPr algn="ctr"/>
                      <a:endParaRPr lang="tr-TR" sz="1100" dirty="0"/>
                    </a:p>
                  </a:txBody>
                  <a:tcPr/>
                </a:tc>
                <a:tc>
                  <a:txBody>
                    <a:bodyPr/>
                    <a:lstStyle/>
                    <a:p>
                      <a:pPr algn="ctr"/>
                      <a:r>
                        <a:rPr lang="tr-TR" sz="1100" dirty="0" smtClean="0"/>
                        <a:t>1</a:t>
                      </a:r>
                      <a:endParaRPr lang="tr-TR" sz="1100" dirty="0"/>
                    </a:p>
                  </a:txBody>
                  <a:tcPr/>
                </a:tc>
                <a:extLst>
                  <a:ext uri="{0D108BD9-81ED-4DB2-BD59-A6C34878D82A}">
                    <a16:rowId xmlns:a16="http://schemas.microsoft.com/office/drawing/2014/main" val="2862474610"/>
                  </a:ext>
                </a:extLst>
              </a:tr>
              <a:tr h="327660">
                <a:tc>
                  <a:txBody>
                    <a:bodyPr/>
                    <a:lstStyle/>
                    <a:p>
                      <a:r>
                        <a:rPr lang="tr-TR" sz="1050" b="1" dirty="0" smtClean="0">
                          <a:solidFill>
                            <a:srgbClr val="000000"/>
                          </a:solidFill>
                          <a:effectLst/>
                          <a:latin typeface="+mj-lt"/>
                          <a:ea typeface="Times New Roman" panose="02020603050405020304" pitchFamily="18" charset="0"/>
                        </a:rPr>
                        <a:t>Sosyal Bilimler Enstitüsü</a:t>
                      </a:r>
                      <a:endParaRPr lang="tr-TR" sz="1050" b="1" dirty="0">
                        <a:latin typeface="+mj-lt"/>
                      </a:endParaRPr>
                    </a:p>
                  </a:txBody>
                  <a:tcPr/>
                </a:tc>
                <a:tc>
                  <a:txBody>
                    <a:bodyPr/>
                    <a:lstStyle/>
                    <a:p>
                      <a:pPr algn="ctr"/>
                      <a:r>
                        <a:rPr lang="tr-TR" sz="1100" dirty="0" smtClean="0"/>
                        <a:t>1</a:t>
                      </a:r>
                      <a:endParaRPr lang="tr-TR" sz="1100" dirty="0"/>
                    </a:p>
                  </a:txBody>
                  <a:tcPr/>
                </a:tc>
                <a:tc>
                  <a:txBody>
                    <a:bodyPr/>
                    <a:lstStyle/>
                    <a:p>
                      <a:pPr algn="ctr"/>
                      <a:r>
                        <a:rPr lang="tr-TR" sz="1100" dirty="0" smtClean="0"/>
                        <a:t>5</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7</a:t>
                      </a:r>
                      <a:endParaRPr lang="tr-TR" sz="1100" dirty="0"/>
                    </a:p>
                  </a:txBody>
                  <a:tcPr/>
                </a:tc>
                <a:tc>
                  <a:txBody>
                    <a:bodyPr/>
                    <a:lstStyle/>
                    <a:p>
                      <a:pPr algn="ctr"/>
                      <a:r>
                        <a:rPr lang="tr-TR" sz="1100" dirty="0" smtClean="0"/>
                        <a:t>1</a:t>
                      </a:r>
                      <a:endParaRPr lang="tr-TR" sz="1100" dirty="0"/>
                    </a:p>
                  </a:txBody>
                  <a:tcPr/>
                </a:tc>
                <a:tc>
                  <a:txBody>
                    <a:bodyPr/>
                    <a:lstStyle/>
                    <a:p>
                      <a:pPr algn="ctr"/>
                      <a:r>
                        <a:rPr lang="tr-TR" sz="1100" dirty="0" smtClean="0"/>
                        <a:t>8</a:t>
                      </a:r>
                      <a:endParaRPr lang="tr-TR" sz="1100" dirty="0"/>
                    </a:p>
                  </a:txBody>
                  <a:tcPr/>
                </a:tc>
                <a:tc>
                  <a:txBody>
                    <a:bodyPr/>
                    <a:lstStyle/>
                    <a:p>
                      <a:pPr algn="ctr"/>
                      <a:endParaRPr lang="tr-TR" sz="1100" dirty="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r>
                        <a:rPr lang="tr-TR" sz="1100" dirty="0" smtClean="0"/>
                        <a:t>5</a:t>
                      </a:r>
                      <a:endParaRPr lang="tr-TR" sz="1100" dirty="0"/>
                    </a:p>
                  </a:txBody>
                  <a:tcPr/>
                </a:tc>
                <a:tc>
                  <a:txBody>
                    <a:bodyPr/>
                    <a:lstStyle/>
                    <a:p>
                      <a:pPr algn="ctr"/>
                      <a:r>
                        <a:rPr lang="tr-TR" sz="1100" dirty="0" smtClean="0"/>
                        <a:t>24</a:t>
                      </a:r>
                      <a:endParaRPr lang="tr-TR" sz="1100" dirty="0"/>
                    </a:p>
                  </a:txBody>
                  <a:tcPr/>
                </a:tc>
                <a:extLst>
                  <a:ext uri="{0D108BD9-81ED-4DB2-BD59-A6C34878D82A}">
                    <a16:rowId xmlns:a16="http://schemas.microsoft.com/office/drawing/2014/main" val="126943443"/>
                  </a:ext>
                </a:extLst>
              </a:tr>
              <a:tr h="327660">
                <a:tc>
                  <a:txBody>
                    <a:bodyPr/>
                    <a:lstStyle/>
                    <a:p>
                      <a:r>
                        <a:rPr lang="tr-TR" sz="1050" b="1" dirty="0" smtClean="0">
                          <a:solidFill>
                            <a:srgbClr val="000000"/>
                          </a:solidFill>
                          <a:effectLst/>
                          <a:latin typeface="+mj-lt"/>
                          <a:ea typeface="Times New Roman" panose="02020603050405020304" pitchFamily="18" charset="0"/>
                        </a:rPr>
                        <a:t>Yaşayan Diller Enstitüsü</a:t>
                      </a:r>
                      <a:endParaRPr lang="tr-TR" sz="1050" b="1" dirty="0">
                        <a:latin typeface="+mj-lt"/>
                      </a:endParaRPr>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a:p>
                  </a:txBody>
                  <a:tcPr/>
                </a:tc>
                <a:tc>
                  <a:txBody>
                    <a:bodyPr/>
                    <a:lstStyle/>
                    <a:p>
                      <a:pPr algn="ctr"/>
                      <a:endParaRPr lang="tr-TR" sz="1100" dirty="0"/>
                    </a:p>
                  </a:txBody>
                  <a:tcPr/>
                </a:tc>
                <a:tc>
                  <a:txBody>
                    <a:bodyPr/>
                    <a:lstStyle/>
                    <a:p>
                      <a:pPr algn="ctr"/>
                      <a:endParaRPr lang="tr-TR" sz="1100"/>
                    </a:p>
                  </a:txBody>
                  <a:tcPr/>
                </a:tc>
                <a:extLst>
                  <a:ext uri="{0D108BD9-81ED-4DB2-BD59-A6C34878D82A}">
                    <a16:rowId xmlns:a16="http://schemas.microsoft.com/office/drawing/2014/main" val="139617810"/>
                  </a:ext>
                </a:extLst>
              </a:tr>
              <a:tr h="327660">
                <a:tc>
                  <a:txBody>
                    <a:bodyPr/>
                    <a:lstStyle/>
                    <a:p>
                      <a:r>
                        <a:rPr lang="tr-TR" sz="1050" b="1" dirty="0" smtClean="0">
                          <a:solidFill>
                            <a:srgbClr val="000000"/>
                          </a:solidFill>
                          <a:effectLst/>
                          <a:latin typeface="+mj-lt"/>
                          <a:ea typeface="Times New Roman" panose="02020603050405020304" pitchFamily="18" charset="0"/>
                        </a:rPr>
                        <a:t>Toplam</a:t>
                      </a:r>
                      <a:endParaRPr lang="tr-TR" sz="1050" b="1" dirty="0">
                        <a:latin typeface="+mj-lt"/>
                      </a:endParaRPr>
                    </a:p>
                  </a:txBody>
                  <a:tcPr/>
                </a:tc>
                <a:tc>
                  <a:txBody>
                    <a:bodyPr/>
                    <a:lstStyle/>
                    <a:p>
                      <a:pPr algn="ctr"/>
                      <a:r>
                        <a:rPr lang="tr-TR" sz="1100" b="1" dirty="0" smtClean="0"/>
                        <a:t>133</a:t>
                      </a:r>
                      <a:endParaRPr lang="tr-TR" sz="1100" b="1" dirty="0"/>
                    </a:p>
                  </a:txBody>
                  <a:tcPr/>
                </a:tc>
                <a:tc>
                  <a:txBody>
                    <a:bodyPr/>
                    <a:lstStyle/>
                    <a:p>
                      <a:pPr algn="ctr"/>
                      <a:r>
                        <a:rPr lang="tr-TR" sz="1100" b="1" dirty="0" smtClean="0"/>
                        <a:t>210</a:t>
                      </a:r>
                      <a:endParaRPr lang="tr-TR" sz="1100" b="1" dirty="0"/>
                    </a:p>
                  </a:txBody>
                  <a:tcPr/>
                </a:tc>
                <a:tc>
                  <a:txBody>
                    <a:bodyPr/>
                    <a:lstStyle/>
                    <a:p>
                      <a:pPr algn="ctr"/>
                      <a:r>
                        <a:rPr lang="tr-TR" sz="1100" b="1" dirty="0" smtClean="0"/>
                        <a:t>271</a:t>
                      </a:r>
                      <a:endParaRPr lang="tr-TR" sz="1100" b="1" dirty="0"/>
                    </a:p>
                  </a:txBody>
                  <a:tcPr/>
                </a:tc>
                <a:tc>
                  <a:txBody>
                    <a:bodyPr/>
                    <a:lstStyle/>
                    <a:p>
                      <a:pPr algn="ctr"/>
                      <a:r>
                        <a:rPr lang="tr-TR" sz="1100" b="1" dirty="0" smtClean="0"/>
                        <a:t>337</a:t>
                      </a:r>
                      <a:endParaRPr lang="tr-TR" sz="1100" b="1" dirty="0"/>
                    </a:p>
                  </a:txBody>
                  <a:tcPr/>
                </a:tc>
                <a:tc>
                  <a:txBody>
                    <a:bodyPr/>
                    <a:lstStyle/>
                    <a:p>
                      <a:pPr algn="ctr"/>
                      <a:r>
                        <a:rPr lang="tr-TR" sz="1100" b="1" dirty="0" smtClean="0"/>
                        <a:t>455</a:t>
                      </a:r>
                      <a:endParaRPr lang="tr-TR" sz="1100" b="1" dirty="0"/>
                    </a:p>
                  </a:txBody>
                  <a:tcPr/>
                </a:tc>
                <a:tc>
                  <a:txBody>
                    <a:bodyPr/>
                    <a:lstStyle/>
                    <a:p>
                      <a:pPr algn="ctr"/>
                      <a:r>
                        <a:rPr lang="tr-TR" sz="1100" b="1" dirty="0" smtClean="0"/>
                        <a:t>362</a:t>
                      </a:r>
                      <a:endParaRPr lang="tr-TR" sz="1100" b="1" dirty="0"/>
                    </a:p>
                  </a:txBody>
                  <a:tcPr/>
                </a:tc>
                <a:tc>
                  <a:txBody>
                    <a:bodyPr/>
                    <a:lstStyle/>
                    <a:p>
                      <a:pPr algn="ctr"/>
                      <a:r>
                        <a:rPr lang="tr-TR" sz="1100" b="1" dirty="0" smtClean="0"/>
                        <a:t>233</a:t>
                      </a:r>
                      <a:endParaRPr lang="tr-TR" sz="1100" b="1" dirty="0"/>
                    </a:p>
                  </a:txBody>
                  <a:tcPr/>
                </a:tc>
                <a:tc>
                  <a:txBody>
                    <a:bodyPr/>
                    <a:lstStyle/>
                    <a:p>
                      <a:pPr algn="ctr"/>
                      <a:r>
                        <a:rPr lang="tr-TR" sz="1100" b="1" dirty="0" smtClean="0"/>
                        <a:t>221</a:t>
                      </a:r>
                      <a:endParaRPr lang="tr-TR" sz="1100" b="1" dirty="0"/>
                    </a:p>
                  </a:txBody>
                  <a:tcPr/>
                </a:tc>
                <a:tc>
                  <a:txBody>
                    <a:bodyPr/>
                    <a:lstStyle/>
                    <a:p>
                      <a:pPr algn="ctr"/>
                      <a:endParaRPr lang="tr-TR" sz="1100" b="1"/>
                    </a:p>
                  </a:txBody>
                  <a:tcPr/>
                </a:tc>
                <a:tc>
                  <a:txBody>
                    <a:bodyPr/>
                    <a:lstStyle/>
                    <a:p>
                      <a:pPr algn="ctr"/>
                      <a:endParaRPr lang="tr-TR" sz="1100" b="1"/>
                    </a:p>
                  </a:txBody>
                  <a:tcPr/>
                </a:tc>
                <a:tc>
                  <a:txBody>
                    <a:bodyPr/>
                    <a:lstStyle/>
                    <a:p>
                      <a:pPr algn="ctr"/>
                      <a:r>
                        <a:rPr lang="tr-TR" sz="1100" b="1" dirty="0" smtClean="0"/>
                        <a:t>1229</a:t>
                      </a:r>
                      <a:endParaRPr lang="tr-TR" sz="1100" b="1" dirty="0"/>
                    </a:p>
                  </a:txBody>
                  <a:tcPr/>
                </a:tc>
                <a:tc>
                  <a:txBody>
                    <a:bodyPr/>
                    <a:lstStyle/>
                    <a:p>
                      <a:pPr algn="ctr"/>
                      <a:r>
                        <a:rPr lang="tr-TR" sz="1100" b="1" dirty="0" smtClean="0"/>
                        <a:t>1429</a:t>
                      </a:r>
                      <a:endParaRPr lang="tr-TR" sz="1100" b="1" dirty="0"/>
                    </a:p>
                  </a:txBody>
                  <a:tcPr/>
                </a:tc>
                <a:extLst>
                  <a:ext uri="{0D108BD9-81ED-4DB2-BD59-A6C34878D82A}">
                    <a16:rowId xmlns:a16="http://schemas.microsoft.com/office/drawing/2014/main" val="2012270870"/>
                  </a:ext>
                </a:extLst>
              </a:tr>
            </a:tbl>
          </a:graphicData>
        </a:graphic>
      </p:graphicFrame>
    </p:spTree>
    <p:extLst>
      <p:ext uri="{BB962C8B-B14F-4D97-AF65-F5344CB8AC3E}">
        <p14:creationId xmlns:p14="http://schemas.microsoft.com/office/powerpoint/2010/main" val="24927137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64643"/>
            <a:ext cx="6764482" cy="707886"/>
          </a:xfrm>
          <a:prstGeom prst="rect">
            <a:avLst/>
          </a:prstGeom>
          <a:noFill/>
        </p:spPr>
        <p:txBody>
          <a:bodyPr wrap="square" rtlCol="0">
            <a:spAutoFit/>
          </a:bodyPr>
          <a:lstStyle/>
          <a:p>
            <a:r>
              <a:rPr lang="tr-TR" sz="1600" b="1" dirty="0">
                <a:solidFill>
                  <a:schemeClr val="tx1">
                    <a:lumMod val="85000"/>
                    <a:lumOff val="15000"/>
                  </a:schemeClr>
                </a:solidFill>
                <a:latin typeface="Montserrat Alternates" panose="00000500000000000000" pitchFamily="50" charset="-94"/>
              </a:rPr>
              <a:t>ULUSLAR ARASI İLİŞKİLER KOORDİNATÖRLÜĞÜ FİZİKİ YAPI </a:t>
            </a:r>
          </a:p>
          <a:p>
            <a:endParaRPr lang="tr-TR" sz="2400" b="1" dirty="0"/>
          </a:p>
        </p:txBody>
      </p:sp>
      <p:sp>
        <p:nvSpPr>
          <p:cNvPr id="6" name="5 Dikdörtgen"/>
          <p:cNvSpPr/>
          <p:nvPr/>
        </p:nvSpPr>
        <p:spPr>
          <a:xfrm>
            <a:off x="439947" y="2010032"/>
            <a:ext cx="11018883" cy="1200329"/>
          </a:xfrm>
          <a:prstGeom prst="rect">
            <a:avLst/>
          </a:prstGeom>
        </p:spPr>
        <p:txBody>
          <a:bodyPr wrap="square">
            <a:spAutoFit/>
          </a:bodyPr>
          <a:lstStyle/>
          <a:p>
            <a:pPr lvl="0" algn="just" fontAlgn="base">
              <a:spcBef>
                <a:spcPct val="0"/>
              </a:spcBef>
              <a:spcAft>
                <a:spcPct val="0"/>
              </a:spcAft>
            </a:pPr>
            <a:r>
              <a:rPr lang="tr-TR" dirty="0">
                <a:latin typeface="Calibri" pitchFamily="34" charset="0"/>
                <a:ea typeface="Calibri" pitchFamily="34" charset="0"/>
                <a:cs typeface="Times New Roman" pitchFamily="18" charset="0"/>
              </a:rPr>
              <a:t>*Koordinatörlüğümüz bünyesinde Koordinatörlerimiz, Öğretim görevlilerimiz ve İdari personellerimiz için kullanılmakta olan 10 ofis ve 1 eğitim salonu bulunmaktadır. </a:t>
            </a:r>
          </a:p>
          <a:p>
            <a:pPr lvl="0" algn="just" fontAlgn="base">
              <a:spcBef>
                <a:spcPct val="0"/>
              </a:spcBef>
              <a:spcAft>
                <a:spcPct val="0"/>
              </a:spcAft>
            </a:pPr>
            <a:endParaRPr lang="tr-TR" dirty="0">
              <a:latin typeface="Calibri" pitchFamily="34" charset="0"/>
              <a:ea typeface="Calibri" pitchFamily="34" charset="0"/>
              <a:cs typeface="Times New Roman" pitchFamily="18" charset="0"/>
            </a:endParaRPr>
          </a:p>
          <a:p>
            <a:pPr lvl="0" algn="just" fontAlgn="base">
              <a:spcBef>
                <a:spcPct val="0"/>
              </a:spcBef>
              <a:spcAft>
                <a:spcPct val="0"/>
              </a:spcAft>
            </a:pPr>
            <a:endParaRPr lang="tr-TR" dirty="0">
              <a:latin typeface="Calibri" pitchFamily="34" charset="0"/>
              <a:ea typeface="Calibri" pitchFamily="34" charset="0"/>
              <a:cs typeface="Times New Roman" pitchFamily="18" charset="0"/>
            </a:endParaRP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64643"/>
            <a:ext cx="6764482" cy="707886"/>
          </a:xfrm>
          <a:prstGeom prst="rect">
            <a:avLst/>
          </a:prstGeom>
          <a:noFill/>
        </p:spPr>
        <p:txBody>
          <a:bodyPr wrap="square" rtlCol="0">
            <a:spAutoFit/>
          </a:bodyPr>
          <a:lstStyle/>
          <a:p>
            <a:r>
              <a:rPr lang="tr-TR" sz="1600" b="1" dirty="0">
                <a:solidFill>
                  <a:schemeClr val="tx1">
                    <a:lumMod val="85000"/>
                    <a:lumOff val="15000"/>
                  </a:schemeClr>
                </a:solidFill>
                <a:latin typeface="Montserrat Alternates" panose="00000500000000000000" pitchFamily="50" charset="-94"/>
              </a:rPr>
              <a:t>ULUSLAR ARASI İLİŞKİLER KOORDİNATÖRLÜĞÜ MALİ DURUM</a:t>
            </a:r>
          </a:p>
          <a:p>
            <a:endParaRPr lang="tr-TR" sz="2400" b="1" dirty="0"/>
          </a:p>
        </p:txBody>
      </p:sp>
      <p:sp>
        <p:nvSpPr>
          <p:cNvPr id="6" name="5 Dikdörtgen"/>
          <p:cNvSpPr/>
          <p:nvPr/>
        </p:nvSpPr>
        <p:spPr>
          <a:xfrm>
            <a:off x="650786" y="1556951"/>
            <a:ext cx="10725665" cy="3970318"/>
          </a:xfrm>
          <a:prstGeom prst="rect">
            <a:avLst/>
          </a:prstGeom>
        </p:spPr>
        <p:txBody>
          <a:bodyPr wrap="square">
            <a:spAutoFit/>
          </a:bodyPr>
          <a:lstStyle/>
          <a:p>
            <a:pPr lvl="0" algn="just" fontAlgn="base">
              <a:spcBef>
                <a:spcPct val="0"/>
              </a:spcBef>
              <a:spcAft>
                <a:spcPct val="0"/>
              </a:spcAft>
            </a:pPr>
            <a:r>
              <a:rPr lang="tr-TR" dirty="0">
                <a:latin typeface="Calibri" pitchFamily="34" charset="0"/>
                <a:ea typeface="Calibri" pitchFamily="34" charset="0"/>
                <a:cs typeface="Times New Roman" pitchFamily="18" charset="0"/>
              </a:rPr>
              <a:t>* Erasmus Plus Programı Kurum Koordinatörlüğüne, Erasmus Plus kapsamında öğrenci öğrenim - staj hareketliliği, İdari personel için eğitim alma, Akademik personel için eğitim verme süreçleri için Ulusal ajans tarafından hibe desteği verilmekte, ilgili hibe desteği Üniversitemiz Erasmus banka hesabına aktarımı yatırılmaktadır.</a:t>
            </a:r>
          </a:p>
          <a:p>
            <a:pPr lvl="0" algn="just" fontAlgn="base">
              <a:spcBef>
                <a:spcPct val="0"/>
              </a:spcBef>
              <a:spcAft>
                <a:spcPct val="0"/>
              </a:spcAft>
            </a:pPr>
            <a:endParaRPr lang="tr-TR" dirty="0">
              <a:latin typeface="Calibri" pitchFamily="34" charset="0"/>
              <a:ea typeface="Calibri" pitchFamily="34" charset="0"/>
              <a:cs typeface="Times New Roman" pitchFamily="18" charset="0"/>
            </a:endParaRPr>
          </a:p>
          <a:p>
            <a:pPr lvl="0" algn="just" fontAlgn="base">
              <a:spcBef>
                <a:spcPct val="0"/>
              </a:spcBef>
              <a:spcAft>
                <a:spcPct val="0"/>
              </a:spcAft>
            </a:pPr>
            <a:r>
              <a:rPr lang="tr-TR" dirty="0">
                <a:latin typeface="Calibri" pitchFamily="34" charset="0"/>
                <a:ea typeface="Calibri" pitchFamily="34" charset="0"/>
                <a:cs typeface="Times New Roman" pitchFamily="18" charset="0"/>
              </a:rPr>
              <a:t>* Farabi Programı Kurum Koordinatörlüğüne, Farabi değişimi için Üniversitemizden diğer Üniversitelere giden öğrenciler için her yıl farklı miktarda karşılıksız burs desteği verilmekte, ilgili burslar öğrencilere ödenmek üzere Üniversitemiz Farabi banka hesaplarına aktarılmaktadır.</a:t>
            </a:r>
          </a:p>
          <a:p>
            <a:pPr lvl="0" algn="just" fontAlgn="base">
              <a:spcBef>
                <a:spcPct val="0"/>
              </a:spcBef>
              <a:spcAft>
                <a:spcPct val="0"/>
              </a:spcAft>
              <a:buFont typeface="Arial" pitchFamily="34" charset="0"/>
              <a:buChar char="•"/>
            </a:pPr>
            <a:endParaRPr lang="tr-TR" sz="2400" dirty="0">
              <a:latin typeface="Calibri" pitchFamily="34" charset="0"/>
              <a:cs typeface="Times New Roman" pitchFamily="18" charset="0"/>
            </a:endParaRPr>
          </a:p>
          <a:p>
            <a:pPr algn="just" fontAlgn="base">
              <a:spcBef>
                <a:spcPct val="0"/>
              </a:spcBef>
              <a:spcAft>
                <a:spcPct val="0"/>
              </a:spcAft>
            </a:pPr>
            <a:r>
              <a:rPr lang="tr-TR" sz="2400" dirty="0">
                <a:latin typeface="Calibri" pitchFamily="34" charset="0"/>
                <a:ea typeface="Calibri" pitchFamily="34" charset="0"/>
                <a:cs typeface="Times New Roman" pitchFamily="18" charset="0"/>
              </a:rPr>
              <a:t>* </a:t>
            </a:r>
            <a:r>
              <a:rPr lang="tr-TR" dirty="0">
                <a:latin typeface="Calibri" pitchFamily="34" charset="0"/>
                <a:ea typeface="Calibri" pitchFamily="34" charset="0"/>
                <a:cs typeface="Times New Roman" pitchFamily="18" charset="0"/>
              </a:rPr>
              <a:t>Mevlana Programı Kurum Koordinatörlüğüne, Mevlana değişimi için Üniversitemizden diğer Üniversitelere giden - gelen öğrenciler ve Üniversitemize diğer Ülkelerden gelecek olan Akademik personele YÖK tarafından başvuruları kabul edilmesi halinde her yıl farklı miktarda karşılıksız hibe verilmektedir. ilgili hibeler öğrencilere ve Akademik personele ödenmek üzere Üniversitemiz Mevlana banka hesaplarına aktarılmaktadır.</a:t>
            </a:r>
            <a:endParaRPr lang="tr-TR" dirty="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a:latin typeface="Arial" pitchFamily="34" charset="0"/>
              <a:cs typeface="Arial" pitchFamily="34" charset="0"/>
            </a:endParaRP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52132" y="689356"/>
            <a:ext cx="7869662" cy="707886"/>
          </a:xfrm>
          <a:prstGeom prst="rect">
            <a:avLst/>
          </a:prstGeom>
          <a:noFill/>
        </p:spPr>
        <p:txBody>
          <a:bodyPr wrap="square" rtlCol="0">
            <a:spAutoFit/>
          </a:bodyPr>
          <a:lstStyle/>
          <a:p>
            <a:r>
              <a:rPr lang="tr-TR" sz="1500" b="1" dirty="0">
                <a:solidFill>
                  <a:schemeClr val="tx1">
                    <a:lumMod val="85000"/>
                    <a:lumOff val="15000"/>
                  </a:schemeClr>
                </a:solidFill>
                <a:latin typeface="Montserrat Alternates" panose="00000500000000000000" pitchFamily="50" charset="-94"/>
              </a:rPr>
              <a:t>ULUSLARARASI İLİŞKİLER KOORDİNATÖRLÜĞÜ KALİTE FAALİYETLERİ</a:t>
            </a:r>
          </a:p>
          <a:p>
            <a:endParaRPr lang="tr-TR" sz="2400" b="1" dirty="0"/>
          </a:p>
        </p:txBody>
      </p:sp>
      <p:sp>
        <p:nvSpPr>
          <p:cNvPr id="6" name="5 Dikdörtgen"/>
          <p:cNvSpPr/>
          <p:nvPr/>
        </p:nvSpPr>
        <p:spPr>
          <a:xfrm>
            <a:off x="724927" y="2092410"/>
            <a:ext cx="10725665" cy="1015663"/>
          </a:xfrm>
          <a:prstGeom prst="rect">
            <a:avLst/>
          </a:prstGeom>
        </p:spPr>
        <p:txBody>
          <a:bodyPr wrap="square">
            <a:spAutoFit/>
          </a:bodyPr>
          <a:lstStyle/>
          <a:p>
            <a:pPr lvl="0" algn="just" fontAlgn="base">
              <a:spcBef>
                <a:spcPct val="0"/>
              </a:spcBef>
              <a:spcAft>
                <a:spcPct val="0"/>
              </a:spcAft>
            </a:pPr>
            <a:r>
              <a:rPr lang="tr-TR" dirty="0">
                <a:latin typeface="Calibri" pitchFamily="34" charset="0"/>
                <a:ea typeface="Calibri" pitchFamily="34" charset="0"/>
                <a:cs typeface="Times New Roman" pitchFamily="18" charset="0"/>
              </a:rPr>
              <a:t>* Kalite Koordinatörlüğü ile organize olarak Üniversite sayfasına gerekli formlar eklenmekte, Değişim programlarına katılan öğrencilere en iyi şekilde hizmet sunumu yapılmaktadır.</a:t>
            </a:r>
            <a:endParaRPr lang="tr-TR" dirty="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a:latin typeface="Arial" pitchFamily="34" charset="0"/>
              <a:cs typeface="Arial" pitchFamily="34" charset="0"/>
            </a:endParaRP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10942" y="738783"/>
            <a:ext cx="8413360" cy="276999"/>
          </a:xfrm>
          <a:prstGeom prst="rect">
            <a:avLst/>
          </a:prstGeom>
          <a:noFill/>
        </p:spPr>
        <p:txBody>
          <a:bodyPr wrap="square" rtlCol="0">
            <a:spAutoFit/>
          </a:bodyPr>
          <a:lstStyle/>
          <a:p>
            <a:r>
              <a:rPr lang="tr-TR" sz="1200" b="1" dirty="0">
                <a:solidFill>
                  <a:schemeClr val="tx1">
                    <a:lumMod val="85000"/>
                    <a:lumOff val="15000"/>
                  </a:schemeClr>
                </a:solidFill>
                <a:latin typeface="Montserrat Alternates" panose="00000500000000000000" pitchFamily="50" charset="-94"/>
              </a:rPr>
              <a:t>ULUSLARARASI İLİŞKİLER KOORDİNATÖRLÜĞÜNÜN DÜZENLEMİŞ OLDUĞU ETKİNLİKLER</a:t>
            </a:r>
            <a:endParaRPr lang="tr-TR" sz="1200" b="1" dirty="0"/>
          </a:p>
        </p:txBody>
      </p:sp>
      <p:sp>
        <p:nvSpPr>
          <p:cNvPr id="6" name="5 Dikdörtgen"/>
          <p:cNvSpPr/>
          <p:nvPr/>
        </p:nvSpPr>
        <p:spPr>
          <a:xfrm>
            <a:off x="724927" y="2092410"/>
            <a:ext cx="10725665" cy="738664"/>
          </a:xfrm>
          <a:prstGeom prst="rect">
            <a:avLst/>
          </a:prstGeom>
        </p:spPr>
        <p:txBody>
          <a:bodyPr wrap="square">
            <a:spAutoFit/>
          </a:bodyPr>
          <a:lstStyle/>
          <a:p>
            <a:pPr lvl="0" algn="just" fontAlgn="base">
              <a:spcBef>
                <a:spcPct val="0"/>
              </a:spcBef>
              <a:spcAft>
                <a:spcPct val="0"/>
              </a:spcAft>
              <a:buFont typeface="Arial" pitchFamily="34" charset="0"/>
              <a:buChar char="•"/>
            </a:pPr>
            <a:r>
              <a:rPr lang="tr-TR" dirty="0">
                <a:latin typeface="Calibri" pitchFamily="34" charset="0"/>
                <a:ea typeface="Calibri" pitchFamily="34" charset="0"/>
                <a:cs typeface="Times New Roman" pitchFamily="18" charset="0"/>
              </a:rPr>
              <a:t> Yabancı uyruklu öğrencilere yönelik futbol müsabakaları, eğlence etkinlikleri her yıl yapılmaktadır.</a:t>
            </a:r>
            <a:endParaRPr lang="tr-TR" dirty="0">
              <a:latin typeface="Arial" pitchFamily="34" charset="0"/>
              <a:cs typeface="Arial" pitchFamily="34" charset="0"/>
            </a:endParaRPr>
          </a:p>
          <a:p>
            <a:pPr lvl="0" fontAlgn="base">
              <a:spcBef>
                <a:spcPct val="0"/>
              </a:spcBef>
              <a:spcAft>
                <a:spcPct val="0"/>
              </a:spcAft>
              <a:buFont typeface="Arial" pitchFamily="34" charset="0"/>
              <a:buChar char="•"/>
            </a:pPr>
            <a:endParaRPr lang="tr-TR" sz="2400" dirty="0">
              <a:latin typeface="Arial" pitchFamily="34" charset="0"/>
              <a:cs typeface="Arial" pitchFamily="34" charset="0"/>
            </a:endParaRP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10942" y="738783"/>
            <a:ext cx="8413360" cy="323165"/>
          </a:xfrm>
          <a:prstGeom prst="rect">
            <a:avLst/>
          </a:prstGeom>
          <a:noFill/>
        </p:spPr>
        <p:txBody>
          <a:bodyPr wrap="square" rtlCol="0">
            <a:spAutoFit/>
          </a:bodyPr>
          <a:lstStyle/>
          <a:p>
            <a:r>
              <a:rPr lang="tr-TR" sz="1500" b="1" dirty="0">
                <a:solidFill>
                  <a:schemeClr val="tx1">
                    <a:lumMod val="85000"/>
                    <a:lumOff val="15000"/>
                  </a:schemeClr>
                </a:solidFill>
                <a:latin typeface="Montserrat Alternates" panose="00000500000000000000" pitchFamily="50" charset="-94"/>
              </a:rPr>
              <a:t>ULUSLARARASI İLİŞKİLER KOORDİNATÖRLÜĞÜ İHTİYAÇ VE TALEPLERİ</a:t>
            </a:r>
            <a:endParaRPr lang="tr-TR" sz="1500" b="1" dirty="0"/>
          </a:p>
        </p:txBody>
      </p:sp>
      <p:sp>
        <p:nvSpPr>
          <p:cNvPr id="6" name="5 Dikdörtgen"/>
          <p:cNvSpPr/>
          <p:nvPr/>
        </p:nvSpPr>
        <p:spPr>
          <a:xfrm>
            <a:off x="362466" y="1672279"/>
            <a:ext cx="11549448" cy="1200329"/>
          </a:xfrm>
          <a:prstGeom prst="rect">
            <a:avLst/>
          </a:prstGeom>
        </p:spPr>
        <p:txBody>
          <a:bodyPr wrap="square">
            <a:spAutoFit/>
          </a:bodyPr>
          <a:lstStyle/>
          <a:p>
            <a:pPr lvl="0" algn="just" fontAlgn="base">
              <a:spcBef>
                <a:spcPct val="0"/>
              </a:spcBef>
              <a:spcAft>
                <a:spcPct val="0"/>
              </a:spcAft>
            </a:pPr>
            <a:r>
              <a:rPr lang="tr-TR" b="1" dirty="0">
                <a:latin typeface="Arial" pitchFamily="34" charset="0"/>
                <a:cs typeface="Arial" pitchFamily="34" charset="0"/>
              </a:rPr>
              <a:t>* </a:t>
            </a:r>
            <a:r>
              <a:rPr lang="tr-TR" dirty="0">
                <a:latin typeface="Arial" pitchFamily="34" charset="0"/>
                <a:cs typeface="Arial" pitchFamily="34" charset="0"/>
              </a:rPr>
              <a:t>Koordinatörlerimize bilgisayar ve yazıcı (3’er Adet),</a:t>
            </a:r>
          </a:p>
          <a:p>
            <a:pPr lvl="0" algn="just" fontAlgn="base">
              <a:spcBef>
                <a:spcPct val="0"/>
              </a:spcBef>
              <a:spcAft>
                <a:spcPct val="0"/>
              </a:spcAft>
            </a:pPr>
            <a:r>
              <a:rPr lang="tr-TR" dirty="0">
                <a:latin typeface="Arial" pitchFamily="34" charset="0"/>
                <a:cs typeface="Arial" pitchFamily="34" charset="0"/>
              </a:rPr>
              <a:t>* Yabancı uyruklu öğrenci kayıt evraklarının muhafazası için çok bölmeli dolap (4 Adet),</a:t>
            </a:r>
          </a:p>
          <a:p>
            <a:pPr lvl="0" algn="just" fontAlgn="base">
              <a:spcBef>
                <a:spcPct val="0"/>
              </a:spcBef>
              <a:spcAft>
                <a:spcPct val="0"/>
              </a:spcAft>
            </a:pPr>
            <a:r>
              <a:rPr lang="tr-TR" dirty="0">
                <a:latin typeface="Arial" pitchFamily="34" charset="0"/>
                <a:cs typeface="Arial" pitchFamily="34" charset="0"/>
              </a:rPr>
              <a:t>* Yurtiçi-Yurtdışı seminer,toplantı,tanıtımlarında kullanılmak üzere dizüstü bilgisayar (1 Adet)</a:t>
            </a:r>
          </a:p>
          <a:p>
            <a:pPr lvl="0" algn="just" fontAlgn="base">
              <a:spcBef>
                <a:spcPct val="0"/>
              </a:spcBef>
              <a:spcAft>
                <a:spcPct val="0"/>
              </a:spcAft>
            </a:pPr>
            <a:r>
              <a:rPr lang="tr-TR" dirty="0">
                <a:latin typeface="Arial" pitchFamily="34" charset="0"/>
                <a:cs typeface="Arial" pitchFamily="34" charset="0"/>
              </a:rPr>
              <a:t>* İdari personel için çok özellikli fonksiyonel yazıcı (1 Adet)</a:t>
            </a:r>
          </a:p>
        </p:txBody>
      </p:sp>
      <p:sp>
        <p:nvSpPr>
          <p:cNvPr id="5" name="4 Dikdörtgen"/>
          <p:cNvSpPr/>
          <p:nvPr/>
        </p:nvSpPr>
        <p:spPr>
          <a:xfrm>
            <a:off x="830001" y="1275490"/>
            <a:ext cx="1443641" cy="400110"/>
          </a:xfrm>
          <a:prstGeom prst="rect">
            <a:avLst/>
          </a:prstGeom>
        </p:spPr>
        <p:txBody>
          <a:bodyPr wrap="square">
            <a:spAutoFit/>
          </a:bodyPr>
          <a:lstStyle/>
          <a:p>
            <a:pPr lvl="0" fontAlgn="base">
              <a:spcBef>
                <a:spcPct val="0"/>
              </a:spcBef>
              <a:spcAft>
                <a:spcPct val="0"/>
              </a:spcAft>
            </a:pPr>
            <a:r>
              <a:rPr lang="tr-TR" sz="2000" b="1" dirty="0">
                <a:latin typeface="Arial" pitchFamily="34" charset="0"/>
                <a:cs typeface="Arial" pitchFamily="34" charset="0"/>
              </a:rPr>
              <a:t>İhtiyaçlar</a:t>
            </a:r>
            <a:r>
              <a:rPr lang="tr-TR" b="1" dirty="0">
                <a:latin typeface="Arial" pitchFamily="34" charset="0"/>
                <a:cs typeface="Arial" pitchFamily="34" charset="0"/>
              </a:rPr>
              <a:t>:</a:t>
            </a:r>
          </a:p>
        </p:txBody>
      </p:sp>
      <p:sp>
        <p:nvSpPr>
          <p:cNvPr id="7" name="6 Dikdörtgen"/>
          <p:cNvSpPr/>
          <p:nvPr/>
        </p:nvSpPr>
        <p:spPr>
          <a:xfrm>
            <a:off x="850596" y="3083696"/>
            <a:ext cx="1443641" cy="400110"/>
          </a:xfrm>
          <a:prstGeom prst="rect">
            <a:avLst/>
          </a:prstGeom>
        </p:spPr>
        <p:txBody>
          <a:bodyPr wrap="square">
            <a:spAutoFit/>
          </a:bodyPr>
          <a:lstStyle/>
          <a:p>
            <a:pPr lvl="0" fontAlgn="base">
              <a:spcBef>
                <a:spcPct val="0"/>
              </a:spcBef>
              <a:spcAft>
                <a:spcPct val="0"/>
              </a:spcAft>
            </a:pPr>
            <a:r>
              <a:rPr lang="tr-TR" sz="2000" b="1" dirty="0">
                <a:latin typeface="Arial" pitchFamily="34" charset="0"/>
                <a:cs typeface="Arial" pitchFamily="34" charset="0"/>
              </a:rPr>
              <a:t>Talep:</a:t>
            </a:r>
          </a:p>
        </p:txBody>
      </p:sp>
      <p:sp>
        <p:nvSpPr>
          <p:cNvPr id="8" name="7 Dikdörtgen"/>
          <p:cNvSpPr/>
          <p:nvPr/>
        </p:nvSpPr>
        <p:spPr>
          <a:xfrm>
            <a:off x="329513" y="3579339"/>
            <a:ext cx="11549448" cy="1785104"/>
          </a:xfrm>
          <a:prstGeom prst="rect">
            <a:avLst/>
          </a:prstGeom>
        </p:spPr>
        <p:txBody>
          <a:bodyPr wrap="square">
            <a:spAutoFit/>
          </a:bodyPr>
          <a:lstStyle/>
          <a:p>
            <a:pPr lvl="0" algn="just" fontAlgn="base">
              <a:spcBef>
                <a:spcPct val="0"/>
              </a:spcBef>
              <a:spcAft>
                <a:spcPct val="0"/>
              </a:spcAft>
            </a:pPr>
            <a:r>
              <a:rPr lang="tr-TR" sz="2000" b="1" dirty="0">
                <a:latin typeface="Arial" pitchFamily="34" charset="0"/>
                <a:cs typeface="Arial" pitchFamily="34" charset="0"/>
              </a:rPr>
              <a:t>* </a:t>
            </a:r>
            <a:r>
              <a:rPr lang="tr-TR" dirty="0">
                <a:latin typeface="Arial" pitchFamily="34" charset="0"/>
                <a:cs typeface="Arial" pitchFamily="34" charset="0"/>
              </a:rPr>
              <a:t>Üniversitemiz değişim programı öğrenci sayısının her geçen gün artması, Yabancı uyruklu daimi öğrenci sayısının her geçen yıl artması(örneğin; 2016’ da 129 öğrenci, 2017’ de 306, 2018’ de 674, 2019’da 971 öğrenci olmak üzere toplam Yabancı uyruklu öğrenci sayısı 2080 öğrenci olmuştur. Kalite Koordinatörlüğü ile ilgili iş yükünün artması, idari personellerin üzerinde  3-4 görevlendirme bulunması dolayısı ile, idari personellerimiz yetersiz kalmakta, yıpranmakta, bazı işleri yetiştirmekte zorlanmaktadırlar. Bundan dolayı 1 idari personelin Koordinatörlüğümüze en yakın sürede görevlendirilmesini talep etmekteyiz.</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3677</TotalTime>
  <Words>1109</Words>
  <Application>Microsoft Office PowerPoint</Application>
  <PresentationFormat>Geniş ekran</PresentationFormat>
  <Paragraphs>449</Paragraphs>
  <Slides>21</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21</vt:i4>
      </vt:variant>
    </vt:vector>
  </HeadingPairs>
  <TitlesOfParts>
    <vt:vector size="28" baseType="lpstr">
      <vt:lpstr>Arial</vt:lpstr>
      <vt:lpstr>Calibri</vt:lpstr>
      <vt:lpstr>Calibri Light</vt:lpstr>
      <vt:lpstr>Cambria</vt:lpstr>
      <vt:lpstr>Montserrat Alternates</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Tayfur</cp:lastModifiedBy>
  <cp:revision>294</cp:revision>
  <dcterms:created xsi:type="dcterms:W3CDTF">2018-02-07T07:43:50Z</dcterms:created>
  <dcterms:modified xsi:type="dcterms:W3CDTF">2025-10-15T13:35:28Z</dcterms:modified>
</cp:coreProperties>
</file>