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93" r:id="rId4"/>
    <p:sldId id="395" r:id="rId5"/>
    <p:sldId id="396" r:id="rId6"/>
    <p:sldId id="380" r:id="rId7"/>
    <p:sldId id="390" r:id="rId8"/>
    <p:sldId id="397" r:id="rId9"/>
    <p:sldId id="403" r:id="rId10"/>
    <p:sldId id="404" r:id="rId11"/>
    <p:sldId id="405" r:id="rId12"/>
    <p:sldId id="406" r:id="rId13"/>
    <p:sldId id="407" r:id="rId14"/>
    <p:sldId id="408" r:id="rId15"/>
    <p:sldId id="409" r:id="rId16"/>
    <p:sldId id="383" r:id="rId17"/>
    <p:sldId id="398" r:id="rId18"/>
    <p:sldId id="399" r:id="rId19"/>
    <p:sldId id="401" r:id="rId20"/>
    <p:sldId id="402" r:id="rId21"/>
    <p:sldId id="394" r:id="rId2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EEC416"/>
    <a:srgbClr val="59595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4" autoAdjust="0"/>
    <p:restoredTop sz="94660"/>
  </p:normalViewPr>
  <p:slideViewPr>
    <p:cSldViewPr snapToGrid="0">
      <p:cViewPr varScale="1">
        <p:scale>
          <a:sx n="116" d="100"/>
          <a:sy n="116" d="100"/>
        </p:scale>
        <p:origin x="-384"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6.03.2020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6.03.2020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6.03.2020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6.03.2020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6.03.2020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6.03.2020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6.03.2020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6.03.2020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6.03.2020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6.03.2020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6.03.2020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6.03.2020</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ULUSLAR ARASI İLİŞKİLER KOORDİNATÖRLÜĞÜ </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47568" y="697594"/>
            <a:ext cx="9621795" cy="800219"/>
          </a:xfrm>
          <a:prstGeom prst="rect">
            <a:avLst/>
          </a:prstGeom>
          <a:noFill/>
        </p:spPr>
        <p:txBody>
          <a:bodyPr wrap="square" rtlCol="0">
            <a:spAutoFit/>
          </a:bodyPr>
          <a:lstStyle/>
          <a:p>
            <a:r>
              <a:rPr lang="tr-TR" sz="2200" b="1" dirty="0" smtClean="0"/>
              <a:t>Erasmus Plus Programı Kurum Koordinatörlüğü faaliyetleri</a:t>
            </a:r>
            <a:endParaRPr lang="tr-TR" sz="2200" dirty="0" smtClean="0"/>
          </a:p>
          <a:p>
            <a:endParaRPr lang="tr-TR" sz="2400" b="1" dirty="0"/>
          </a:p>
        </p:txBody>
      </p:sp>
      <p:sp>
        <p:nvSpPr>
          <p:cNvPr id="4" name="3 Dikdörtgen"/>
          <p:cNvSpPr/>
          <p:nvPr/>
        </p:nvSpPr>
        <p:spPr>
          <a:xfrm>
            <a:off x="724928" y="1985318"/>
            <a:ext cx="10725665" cy="2031325"/>
          </a:xfrm>
          <a:prstGeom prst="rect">
            <a:avLst/>
          </a:prstGeom>
        </p:spPr>
        <p:txBody>
          <a:bodyPr wrap="square">
            <a:spAutoFit/>
          </a:bodyPr>
          <a:lstStyle/>
          <a:p>
            <a:pPr algn="just">
              <a:buFont typeface="Arial" pitchFamily="34" charset="0"/>
              <a:buChar char="•"/>
            </a:pPr>
            <a:r>
              <a:rPr lang="tr-TR" dirty="0" smtClean="0"/>
              <a:t>Öğrencilere 2019 Akademik yılında genel duyuru, bilgilendirme ve oryantasyon toplantısı yapıldı,</a:t>
            </a:r>
          </a:p>
          <a:p>
            <a:pPr algn="just"/>
            <a:endParaRPr lang="tr-TR" dirty="0" smtClean="0"/>
          </a:p>
          <a:p>
            <a:pPr algn="just">
              <a:buFont typeface="Arial" pitchFamily="34" charset="0"/>
              <a:buChar char="•"/>
            </a:pPr>
            <a:r>
              <a:rPr lang="tr-TR" dirty="0" smtClean="0"/>
              <a:t>Ulusal ajans tarafından düzenlenen bilgilendirme </a:t>
            </a:r>
            <a:r>
              <a:rPr lang="tr-TR" dirty="0" smtClean="0"/>
              <a:t>toplantılarına, KA107 </a:t>
            </a:r>
            <a:r>
              <a:rPr lang="tr-TR" dirty="0" smtClean="0"/>
              <a:t>kapsamında ki </a:t>
            </a:r>
            <a:r>
              <a:rPr lang="tr-TR" dirty="0" smtClean="0"/>
              <a:t>seminer-toplantılarına, </a:t>
            </a:r>
            <a:r>
              <a:rPr lang="tr-TR" dirty="0" smtClean="0"/>
              <a:t>Kurum Koordinatörü ve </a:t>
            </a:r>
            <a:r>
              <a:rPr lang="tr-TR" dirty="0" smtClean="0"/>
              <a:t>Öğretim Görevlisi </a:t>
            </a:r>
            <a:r>
              <a:rPr lang="tr-TR" dirty="0" smtClean="0"/>
              <a:t>düzeyinde katılım sağlandı,</a:t>
            </a:r>
          </a:p>
          <a:p>
            <a:pPr algn="just"/>
            <a:endParaRPr lang="tr-TR" dirty="0" smtClean="0"/>
          </a:p>
          <a:p>
            <a:pPr algn="just"/>
            <a:r>
              <a:rPr lang="tr-TR" dirty="0" smtClean="0"/>
              <a:t>* Öğrencilere Erasmus Staj kapsamında hangi Ülkelere gidilebileceği ile ilgili bilgiler verilerek Erasmus kapsamında değişimi sağlayan ajanslar ile organize bir şekilde çalışıldı,</a:t>
            </a:r>
            <a:endParaRPr lang="tr-TR" dirty="0"/>
          </a:p>
        </p:txBody>
      </p:sp>
    </p:spTree>
    <p:extLst>
      <p:ext uri="{BB962C8B-B14F-4D97-AF65-F5344CB8AC3E}">
        <p14:creationId xmlns="" xmlns:p14="http://schemas.microsoft.com/office/powerpoint/2010/main" val="25047199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Farabi Programı Kurum Koordinatörlüğü faaliyetleri </a:t>
            </a:r>
            <a:endParaRPr lang="tr-TR" sz="2400" dirty="0"/>
          </a:p>
        </p:txBody>
      </p:sp>
      <p:sp>
        <p:nvSpPr>
          <p:cNvPr id="3" name="2 Dikdörtgen"/>
          <p:cNvSpPr/>
          <p:nvPr/>
        </p:nvSpPr>
        <p:spPr>
          <a:xfrm>
            <a:off x="881448" y="2051220"/>
            <a:ext cx="10758617" cy="3416320"/>
          </a:xfrm>
          <a:prstGeom prst="rect">
            <a:avLst/>
          </a:prstGeom>
        </p:spPr>
        <p:txBody>
          <a:bodyPr wrap="square">
            <a:spAutoFit/>
          </a:bodyPr>
          <a:lstStyle/>
          <a:p>
            <a:pPr algn="just">
              <a:buFont typeface="Arial" pitchFamily="34" charset="0"/>
              <a:buChar char="•"/>
            </a:pPr>
            <a:r>
              <a:rPr lang="tr-TR" dirty="0" smtClean="0"/>
              <a:t> Öğrencilere 2019 Akademik yılında genel duyuru, bilgilendirme bireysel bilgilendirmeler yapıldı,</a:t>
            </a:r>
          </a:p>
          <a:p>
            <a:pPr algn="just"/>
            <a:endParaRPr lang="tr-TR" dirty="0" smtClean="0"/>
          </a:p>
          <a:p>
            <a:pPr algn="just">
              <a:buFont typeface="Arial" pitchFamily="34" charset="0"/>
              <a:buChar char="•"/>
            </a:pPr>
            <a:r>
              <a:rPr lang="tr-TR" dirty="0" smtClean="0"/>
              <a:t> Üniversitemizden diğer Üniversitelere gitmeye hak kazanmış öğrencilere </a:t>
            </a:r>
            <a:r>
              <a:rPr lang="tr-TR" dirty="0" smtClean="0"/>
              <a:t>Uluslararası </a:t>
            </a:r>
            <a:r>
              <a:rPr lang="tr-TR" dirty="0" smtClean="0"/>
              <a:t>İlişkiler Koordinatörlüğü eğitim salonunda bilgilendirme yapıldı,</a:t>
            </a:r>
          </a:p>
          <a:p>
            <a:pPr algn="just"/>
            <a:endParaRPr lang="tr-TR" dirty="0" smtClean="0"/>
          </a:p>
          <a:p>
            <a:pPr algn="just">
              <a:buFont typeface="Arial" pitchFamily="34" charset="0"/>
              <a:buChar char="•"/>
            </a:pPr>
            <a:r>
              <a:rPr lang="tr-TR" dirty="0" smtClean="0"/>
              <a:t> Yüksekokul/Fakülteler tarafından düzenlenen oryantasyon toplantılarında Farabi Bölüm Koordinatörlerinin bilgi talep etmesi halinde bireysel olarak Farabi değişimi ile ilgili bilgilendirilme yapıldı, </a:t>
            </a:r>
            <a:endParaRPr lang="tr-TR" dirty="0" smtClean="0"/>
          </a:p>
          <a:p>
            <a:pPr algn="just">
              <a:buFont typeface="Arial" pitchFamily="34" charset="0"/>
              <a:buChar char="•"/>
            </a:pPr>
            <a:endParaRPr lang="tr-TR" dirty="0" smtClean="0"/>
          </a:p>
          <a:p>
            <a:pPr algn="just">
              <a:buFont typeface="Arial" pitchFamily="34" charset="0"/>
              <a:buChar char="•"/>
            </a:pPr>
            <a:r>
              <a:rPr lang="tr-TR" dirty="0" smtClean="0"/>
              <a:t> Fen-Edebiyat </a:t>
            </a:r>
            <a:r>
              <a:rPr lang="tr-TR" dirty="0" smtClean="0"/>
              <a:t>Fakültesi oryantasyon toplantısında Farabi değişimi ile ilgili öğrencilere bilgilendirme yapıldı,</a:t>
            </a:r>
          </a:p>
          <a:p>
            <a:pPr algn="just"/>
            <a:endParaRPr lang="tr-TR" dirty="0" smtClean="0"/>
          </a:p>
          <a:p>
            <a:pPr algn="just">
              <a:buFont typeface="Arial" pitchFamily="34" charset="0"/>
              <a:buChar char="•"/>
            </a:pPr>
            <a:endParaRPr lang="tr-TR" dirty="0" smtClean="0"/>
          </a:p>
          <a:p>
            <a:pPr algn="just"/>
            <a:endParaRPr lang="tr-TR" dirty="0" smtClean="0"/>
          </a:p>
        </p:txBody>
      </p:sp>
    </p:spTree>
    <p:extLst>
      <p:ext uri="{BB962C8B-B14F-4D97-AF65-F5344CB8AC3E}">
        <p14:creationId xmlns="" xmlns:p14="http://schemas.microsoft.com/office/powerpoint/2010/main" val="8532814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Yabancı Uyruklu Daimi Öğrenci Birimi faaliyetleri </a:t>
            </a:r>
            <a:endParaRPr lang="tr-TR" sz="2400" dirty="0"/>
          </a:p>
        </p:txBody>
      </p:sp>
      <p:sp>
        <p:nvSpPr>
          <p:cNvPr id="3" name="2 Dikdörtgen"/>
          <p:cNvSpPr/>
          <p:nvPr/>
        </p:nvSpPr>
        <p:spPr>
          <a:xfrm>
            <a:off x="576647" y="2215977"/>
            <a:ext cx="10758617" cy="2585323"/>
          </a:xfrm>
          <a:prstGeom prst="rect">
            <a:avLst/>
          </a:prstGeom>
        </p:spPr>
        <p:txBody>
          <a:bodyPr wrap="square">
            <a:spAutoFit/>
          </a:bodyPr>
          <a:lstStyle/>
          <a:p>
            <a:pPr algn="just">
              <a:buFont typeface="Arial" pitchFamily="34" charset="0"/>
              <a:buChar char="•"/>
            </a:pPr>
            <a:r>
              <a:rPr lang="tr-TR" dirty="0" smtClean="0"/>
              <a:t> 2019 Akademik yılında öğrenci alımı yapılmak üzere birçok Ülke de Üniversite tanıtım seminerlerine katılım sağlandı,</a:t>
            </a:r>
          </a:p>
          <a:p>
            <a:pPr algn="just"/>
            <a:endParaRPr lang="tr-TR" dirty="0" smtClean="0"/>
          </a:p>
          <a:p>
            <a:pPr algn="just">
              <a:buFont typeface="Arial" pitchFamily="34" charset="0"/>
              <a:buChar char="•"/>
            </a:pPr>
            <a:r>
              <a:rPr lang="tr-TR" dirty="0" smtClean="0"/>
              <a:t> Öğrencilerin Üniversitemize kaydı esnasında Uluslararası İlişkiler Koordinatörlüğü personellerinin tümü kayıt işlemlerinde bulundu,</a:t>
            </a:r>
          </a:p>
          <a:p>
            <a:pPr algn="just"/>
            <a:endParaRPr lang="tr-TR" dirty="0" smtClean="0"/>
          </a:p>
          <a:p>
            <a:pPr algn="just">
              <a:buFont typeface="Arial" pitchFamily="34" charset="0"/>
              <a:buChar char="•"/>
            </a:pPr>
            <a:r>
              <a:rPr lang="tr-TR" dirty="0" smtClean="0"/>
              <a:t> Yabancı uyruklu öğrencilerin düzenlemiş olduğu şenlik ve toplantılara İdari ve Akademik personel olarak katılım sağlandı ve gerekli destek verildi,</a:t>
            </a:r>
          </a:p>
          <a:p>
            <a:endParaRPr lang="tr-TR" dirty="0" smtClean="0"/>
          </a:p>
        </p:txBody>
      </p:sp>
    </p:spTree>
    <p:extLst>
      <p:ext uri="{BB962C8B-B14F-4D97-AF65-F5344CB8AC3E}">
        <p14:creationId xmlns="" xmlns:p14="http://schemas.microsoft.com/office/powerpoint/2010/main" val="8532814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53278" y="672881"/>
            <a:ext cx="8042657" cy="461665"/>
          </a:xfrm>
          <a:prstGeom prst="rect">
            <a:avLst/>
          </a:prstGeom>
          <a:noFill/>
        </p:spPr>
        <p:txBody>
          <a:bodyPr wrap="square" rtlCol="0">
            <a:spAutoFit/>
          </a:bodyPr>
          <a:lstStyle/>
          <a:p>
            <a:r>
              <a:rPr lang="tr-TR" sz="2400" b="1" dirty="0" smtClean="0"/>
              <a:t>Mevlana Programı Kurum </a:t>
            </a:r>
            <a:r>
              <a:rPr lang="tr-TR" sz="2200" b="1" dirty="0" smtClean="0"/>
              <a:t>Koordinatörlüğü</a:t>
            </a:r>
            <a:r>
              <a:rPr lang="tr-TR" sz="2400" b="1" dirty="0" smtClean="0"/>
              <a:t> faaliyetleri </a:t>
            </a:r>
            <a:endParaRPr lang="tr-TR" sz="2400" dirty="0"/>
          </a:p>
        </p:txBody>
      </p:sp>
      <p:sp>
        <p:nvSpPr>
          <p:cNvPr id="3" name="2 Dikdörtgen"/>
          <p:cNvSpPr/>
          <p:nvPr/>
        </p:nvSpPr>
        <p:spPr>
          <a:xfrm>
            <a:off x="576647" y="2215977"/>
            <a:ext cx="10758617" cy="2031325"/>
          </a:xfrm>
          <a:prstGeom prst="rect">
            <a:avLst/>
          </a:prstGeom>
        </p:spPr>
        <p:txBody>
          <a:bodyPr wrap="square">
            <a:spAutoFit/>
          </a:bodyPr>
          <a:lstStyle/>
          <a:p>
            <a:pPr algn="just">
              <a:buFont typeface="Arial" pitchFamily="34" charset="0"/>
              <a:buChar char="•"/>
            </a:pPr>
            <a:r>
              <a:rPr lang="tr-TR" dirty="0" smtClean="0"/>
              <a:t> 2019 Akademik yılında öğrenci alımı yapılmak üzere birçok Ülke de Üniversite tanıtım seminerlerine katılım sağlandı,</a:t>
            </a:r>
          </a:p>
          <a:p>
            <a:pPr algn="just"/>
            <a:endParaRPr lang="tr-TR" dirty="0" smtClean="0"/>
          </a:p>
          <a:p>
            <a:pPr algn="just">
              <a:buFont typeface="Arial" pitchFamily="34" charset="0"/>
              <a:buChar char="•"/>
            </a:pPr>
            <a:r>
              <a:rPr lang="tr-TR" dirty="0" smtClean="0"/>
              <a:t> Öğrencilerin Mevlana değişim programına katılımı için gerekli yabancı dil sınavı yapıldı,</a:t>
            </a:r>
          </a:p>
          <a:p>
            <a:endParaRPr lang="tr-TR" dirty="0" smtClean="0"/>
          </a:p>
          <a:p>
            <a:endParaRPr lang="tr-TR" dirty="0" smtClean="0"/>
          </a:p>
          <a:p>
            <a:endParaRPr lang="tr-TR" dirty="0" smtClean="0"/>
          </a:p>
        </p:txBody>
      </p:sp>
    </p:spTree>
    <p:extLst>
      <p:ext uri="{BB962C8B-B14F-4D97-AF65-F5344CB8AC3E}">
        <p14:creationId xmlns=""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o"/>
          <p:cNvGraphicFramePr>
            <a:graphicFrameLocks noGrp="1"/>
          </p:cNvGraphicFramePr>
          <p:nvPr/>
        </p:nvGraphicFramePr>
        <p:xfrm>
          <a:off x="980303" y="1392195"/>
          <a:ext cx="9835978" cy="3616410"/>
        </p:xfrm>
        <a:graphic>
          <a:graphicData uri="http://schemas.openxmlformats.org/drawingml/2006/table">
            <a:tbl>
              <a:tblPr/>
              <a:tblGrid>
                <a:gridCol w="655209"/>
                <a:gridCol w="1397714"/>
                <a:gridCol w="2221628"/>
                <a:gridCol w="5561427"/>
              </a:tblGrid>
              <a:tr h="363123">
                <a:tc>
                  <a:txBody>
                    <a:bodyPr/>
                    <a:lstStyle/>
                    <a:p>
                      <a:pPr>
                        <a:lnSpc>
                          <a:spcPct val="115000"/>
                        </a:lnSpc>
                        <a:spcAft>
                          <a:spcPts val="0"/>
                        </a:spcAft>
                      </a:pPr>
                      <a:r>
                        <a:rPr lang="tr-TR" sz="1100" b="1" dirty="0">
                          <a:solidFill>
                            <a:srgbClr val="FFFFFF"/>
                          </a:solidFill>
                          <a:latin typeface="Calibri"/>
                          <a:ea typeface="Calibri"/>
                          <a:cs typeface="Times New Roman"/>
                        </a:rPr>
                        <a:t>SIRA</a:t>
                      </a:r>
                      <a:endParaRPr lang="tr-TR" sz="1100" dirty="0">
                        <a:latin typeface="Calibri"/>
                        <a:ea typeface="Calibri"/>
                        <a:cs typeface="Times New Roman"/>
                      </a:endParaRPr>
                    </a:p>
                  </a:txBody>
                  <a:tcPr marL="68580" marR="68580" marT="0" marB="0">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nSpc>
                          <a:spcPct val="115000"/>
                        </a:lnSpc>
                        <a:spcAft>
                          <a:spcPts val="0"/>
                        </a:spcAft>
                      </a:pPr>
                      <a:r>
                        <a:rPr lang="tr-TR" sz="1100" b="1">
                          <a:solidFill>
                            <a:srgbClr val="FFFFFF"/>
                          </a:solidFill>
                          <a:latin typeface="Calibri"/>
                          <a:ea typeface="Calibri"/>
                          <a:cs typeface="Times New Roman"/>
                        </a:rPr>
                        <a:t>UNVANI</a:t>
                      </a:r>
                      <a:endParaRPr lang="tr-TR" sz="1100">
                        <a:latin typeface="Calibri"/>
                        <a:ea typeface="Calibri"/>
                        <a:cs typeface="Times New Roman"/>
                      </a:endParaRPr>
                    </a:p>
                  </a:txBody>
                  <a:tcPr marL="68580" marR="68580" marT="0" marB="0">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nSpc>
                          <a:spcPct val="115000"/>
                        </a:lnSpc>
                        <a:spcAft>
                          <a:spcPts val="0"/>
                        </a:spcAft>
                      </a:pPr>
                      <a:r>
                        <a:rPr lang="tr-TR" sz="1100" b="1">
                          <a:solidFill>
                            <a:srgbClr val="FFFFFF"/>
                          </a:solidFill>
                          <a:latin typeface="Calibri"/>
                          <a:ea typeface="Calibri"/>
                          <a:cs typeface="Times New Roman"/>
                        </a:rPr>
                        <a:t>ADI-SOYADI</a:t>
                      </a:r>
                      <a:endParaRPr lang="tr-TR" sz="1100">
                        <a:latin typeface="Calibri"/>
                        <a:ea typeface="Calibri"/>
                        <a:cs typeface="Times New Roman"/>
                      </a:endParaRPr>
                    </a:p>
                  </a:txBody>
                  <a:tcPr marL="68580" marR="68580" marT="0" marB="0">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nSpc>
                          <a:spcPct val="115000"/>
                        </a:lnSpc>
                        <a:spcAft>
                          <a:spcPts val="0"/>
                        </a:spcAft>
                      </a:pPr>
                      <a:r>
                        <a:rPr lang="tr-TR" sz="1100" b="1">
                          <a:solidFill>
                            <a:srgbClr val="FFFFFF"/>
                          </a:solidFill>
                          <a:latin typeface="Calibri"/>
                          <a:ea typeface="Calibri"/>
                          <a:cs typeface="Times New Roman"/>
                        </a:rPr>
                        <a:t>GÖREVİ </a:t>
                      </a:r>
                      <a:endParaRPr lang="tr-TR" sz="1100">
                        <a:latin typeface="Calibri"/>
                        <a:ea typeface="Calibri"/>
                        <a:cs typeface="Times New Roman"/>
                      </a:endParaRPr>
                    </a:p>
                  </a:txBody>
                  <a:tcPr marL="68580" marR="68580" marT="0" marB="0">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r>
              <a:tr h="613579">
                <a:tc>
                  <a:txBody>
                    <a:bodyPr/>
                    <a:lstStyle/>
                    <a:p>
                      <a:pPr algn="ctr">
                        <a:lnSpc>
                          <a:spcPct val="115000"/>
                        </a:lnSpc>
                        <a:spcAft>
                          <a:spcPts val="0"/>
                        </a:spcAft>
                      </a:pPr>
                      <a:r>
                        <a:rPr lang="tr-TR" sz="1400" b="1" dirty="0">
                          <a:latin typeface="Calibri"/>
                          <a:ea typeface="Calibri"/>
                          <a:cs typeface="Times New Roman"/>
                        </a:rPr>
                        <a:t>1</a:t>
                      </a:r>
                      <a:endParaRPr lang="tr-TR" sz="1400" dirty="0">
                        <a:latin typeface="Calibri"/>
                        <a:ea typeface="Calibri"/>
                        <a:cs typeface="Times New Roman"/>
                      </a:endParaRPr>
                    </a:p>
                  </a:txBody>
                  <a:tcPr marL="68580" marR="68580" marT="0" marB="0" anchor="ctr">
                    <a:lnL w="12700" cap="flat" cmpd="sng" algn="ctr">
                      <a:solidFill>
                        <a:srgbClr val="4F81B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Dr.Öğr. Üyesi</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Sungur GÜREL</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Uluslararası İlişkiler Koordinatörü</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499954">
                <a:tc>
                  <a:txBody>
                    <a:bodyPr/>
                    <a:lstStyle/>
                    <a:p>
                      <a:pPr algn="ctr">
                        <a:lnSpc>
                          <a:spcPct val="115000"/>
                        </a:lnSpc>
                        <a:spcAft>
                          <a:spcPts val="0"/>
                        </a:spcAft>
                      </a:pPr>
                      <a:r>
                        <a:rPr lang="tr-TR" sz="1400" b="1">
                          <a:latin typeface="Calibri"/>
                          <a:ea typeface="Calibri"/>
                          <a:cs typeface="Times New Roman"/>
                        </a:rPr>
                        <a:t>2</a:t>
                      </a:r>
                      <a:endParaRPr lang="tr-TR" sz="14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Doç.Dr.</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Saba SAMATYA ÖLMEZ</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Farabi Programı Kurum Koordinatörü</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r>
              <a:tr h="507130">
                <a:tc>
                  <a:txBody>
                    <a:bodyPr/>
                    <a:lstStyle/>
                    <a:p>
                      <a:pPr algn="ctr">
                        <a:lnSpc>
                          <a:spcPct val="115000"/>
                        </a:lnSpc>
                        <a:spcAft>
                          <a:spcPts val="0"/>
                        </a:spcAft>
                      </a:pPr>
                      <a:r>
                        <a:rPr lang="tr-TR" sz="1400" b="1">
                          <a:latin typeface="Calibri"/>
                          <a:ea typeface="Calibri"/>
                          <a:cs typeface="Times New Roman"/>
                        </a:rPr>
                        <a:t>3</a:t>
                      </a:r>
                      <a:endParaRPr lang="tr-TR" sz="1400">
                        <a:latin typeface="Calibri"/>
                        <a:ea typeface="Calibri"/>
                        <a:cs typeface="Times New Roman"/>
                      </a:endParaRPr>
                    </a:p>
                  </a:txBody>
                  <a:tcPr marL="68580" marR="68580" marT="0" marB="0" anchor="ctr">
                    <a:lnL w="12700" cap="flat" cmpd="sng" algn="ctr">
                      <a:solidFill>
                        <a:srgbClr val="4F81B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Doç.Dr.</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Sabit HOROZ</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Erasmus Plus Programı Kurum Koordinatörü</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497561">
                <a:tc>
                  <a:txBody>
                    <a:bodyPr/>
                    <a:lstStyle/>
                    <a:p>
                      <a:pPr algn="ctr">
                        <a:lnSpc>
                          <a:spcPct val="115000"/>
                        </a:lnSpc>
                        <a:spcAft>
                          <a:spcPts val="0"/>
                        </a:spcAft>
                      </a:pPr>
                      <a:r>
                        <a:rPr lang="tr-TR" sz="1400" b="1">
                          <a:latin typeface="Calibri"/>
                          <a:ea typeface="Calibri"/>
                          <a:cs typeface="Times New Roman"/>
                        </a:rPr>
                        <a:t>4</a:t>
                      </a:r>
                      <a:endParaRPr lang="tr-TR" sz="14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Dr.Öğr. Üyesi</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Muhammed Sait AYDIN</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Mevlana Programı Kurum Koordinatörü</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r>
              <a:tr h="487994">
                <a:tc>
                  <a:txBody>
                    <a:bodyPr/>
                    <a:lstStyle/>
                    <a:p>
                      <a:pPr algn="ctr">
                        <a:lnSpc>
                          <a:spcPct val="115000"/>
                        </a:lnSpc>
                        <a:spcAft>
                          <a:spcPts val="0"/>
                        </a:spcAft>
                      </a:pPr>
                      <a:r>
                        <a:rPr lang="tr-TR" sz="1400" b="1">
                          <a:latin typeface="Calibri"/>
                          <a:ea typeface="Calibri"/>
                          <a:cs typeface="Times New Roman"/>
                        </a:rPr>
                        <a:t>5</a:t>
                      </a:r>
                      <a:endParaRPr lang="tr-TR" sz="1400">
                        <a:latin typeface="Calibri"/>
                        <a:ea typeface="Calibri"/>
                        <a:cs typeface="Times New Roman"/>
                      </a:endParaRPr>
                    </a:p>
                  </a:txBody>
                  <a:tcPr marL="68580" marR="68580" marT="0" marB="0" anchor="ctr">
                    <a:lnL w="12700" cap="flat" cmpd="sng" algn="ctr">
                      <a:solidFill>
                        <a:srgbClr val="4F81B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Dr.Öğr. Üyesi</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İlyas KARADENİZ</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Yabancı Uyruklu Daimi Öğrenci Birimi Koordinatörü</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647069">
                <a:tc>
                  <a:txBody>
                    <a:bodyPr/>
                    <a:lstStyle/>
                    <a:p>
                      <a:pPr algn="ctr">
                        <a:lnSpc>
                          <a:spcPct val="115000"/>
                        </a:lnSpc>
                        <a:spcAft>
                          <a:spcPts val="0"/>
                        </a:spcAft>
                      </a:pPr>
                      <a:r>
                        <a:rPr lang="tr-TR" sz="1400" b="1">
                          <a:latin typeface="Calibri"/>
                          <a:ea typeface="Calibri"/>
                          <a:cs typeface="Times New Roman"/>
                        </a:rPr>
                        <a:t>6</a:t>
                      </a:r>
                      <a:endParaRPr lang="tr-TR" sz="14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Dr.Öğr. Üyesi</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Sabri DOĞAN</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İkili İlişkiler Koordinatörü</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r>
            </a:tbl>
          </a:graphicData>
        </a:graphic>
      </p:graphicFrame>
      <p:sp>
        <p:nvSpPr>
          <p:cNvPr id="3" name="2 Dikdörtgen"/>
          <p:cNvSpPr/>
          <p:nvPr/>
        </p:nvSpPr>
        <p:spPr>
          <a:xfrm>
            <a:off x="3797644" y="626076"/>
            <a:ext cx="3319848" cy="461665"/>
          </a:xfrm>
          <a:prstGeom prst="rect">
            <a:avLst/>
          </a:prstGeom>
        </p:spPr>
        <p:txBody>
          <a:bodyPr wrap="square">
            <a:spAutoFit/>
          </a:bodyPr>
          <a:lstStyle/>
          <a:p>
            <a:r>
              <a:rPr lang="tr-TR" sz="2400" b="1" dirty="0" smtClean="0"/>
              <a:t>KOORDİNATÖRLERİMİZ</a:t>
            </a:r>
            <a:endParaRPr lang="tr-TR" sz="2400" b="1" dirty="0"/>
          </a:p>
        </p:txBody>
      </p:sp>
    </p:spTree>
    <p:extLst>
      <p:ext uri="{BB962C8B-B14F-4D97-AF65-F5344CB8AC3E}">
        <p14:creationId xmlns="" xmlns:p14="http://schemas.microsoft.com/office/powerpoint/2010/main" val="7871582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2988853" y="616464"/>
            <a:ext cx="3640740" cy="461665"/>
          </a:xfrm>
          <a:prstGeom prst="rect">
            <a:avLst/>
          </a:prstGeom>
        </p:spPr>
        <p:txBody>
          <a:bodyPr wrap="none">
            <a:spAutoFit/>
          </a:bodyPr>
          <a:lstStyle/>
          <a:p>
            <a:pPr algn="ctr"/>
            <a:r>
              <a:rPr lang="tr-TR" sz="2400" b="1" dirty="0" smtClean="0"/>
              <a:t>ÖĞRETİM GÖREVLİLERİMİZ</a:t>
            </a:r>
            <a:endParaRPr lang="tr-TR" sz="2400" b="1" dirty="0"/>
          </a:p>
        </p:txBody>
      </p:sp>
      <p:graphicFrame>
        <p:nvGraphicFramePr>
          <p:cNvPr id="6" name="5 Tablo"/>
          <p:cNvGraphicFramePr>
            <a:graphicFrameLocks noGrp="1"/>
          </p:cNvGraphicFramePr>
          <p:nvPr/>
        </p:nvGraphicFramePr>
        <p:xfrm>
          <a:off x="842190" y="1688593"/>
          <a:ext cx="9380966" cy="1672329"/>
        </p:xfrm>
        <a:graphic>
          <a:graphicData uri="http://schemas.openxmlformats.org/drawingml/2006/table">
            <a:tbl>
              <a:tblPr/>
              <a:tblGrid>
                <a:gridCol w="896855"/>
                <a:gridCol w="1855432"/>
                <a:gridCol w="1458908"/>
                <a:gridCol w="3313404"/>
                <a:gridCol w="1856367"/>
              </a:tblGrid>
              <a:tr h="406868">
                <a:tc>
                  <a:txBody>
                    <a:bodyPr/>
                    <a:lstStyle/>
                    <a:p>
                      <a:pPr algn="l">
                        <a:lnSpc>
                          <a:spcPct val="115000"/>
                        </a:lnSpc>
                        <a:spcAft>
                          <a:spcPts val="0"/>
                        </a:spcAft>
                      </a:pPr>
                      <a:r>
                        <a:rPr lang="tr-TR" sz="1400" b="1" dirty="0">
                          <a:solidFill>
                            <a:srgbClr val="FFFFFF"/>
                          </a:solidFill>
                          <a:latin typeface="Calibri"/>
                          <a:ea typeface="Calibri"/>
                          <a:cs typeface="Times New Roman"/>
                        </a:rPr>
                        <a:t>SIRA</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ADI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dirty="0">
                          <a:solidFill>
                            <a:srgbClr val="FFFFFF"/>
                          </a:solidFill>
                          <a:latin typeface="Calibri"/>
                          <a:ea typeface="Calibri"/>
                          <a:cs typeface="Times New Roman"/>
                        </a:rPr>
                        <a:t>SOYADI</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GÖREVİ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Unvan</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r>
              <a:tr h="451725">
                <a:tc>
                  <a:txBody>
                    <a:bodyPr/>
                    <a:lstStyle/>
                    <a:p>
                      <a:pPr algn="l">
                        <a:lnSpc>
                          <a:spcPct val="115000"/>
                        </a:lnSpc>
                        <a:spcAft>
                          <a:spcPts val="0"/>
                        </a:spcAft>
                      </a:pPr>
                      <a:r>
                        <a:rPr lang="tr-TR" sz="1400" b="1" dirty="0" smtClean="0">
                          <a:latin typeface="Calibri"/>
                          <a:ea typeface="Calibri"/>
                          <a:cs typeface="Times New Roman"/>
                        </a:rPr>
                        <a:t>1</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a:solidFill>
                            <a:srgbClr val="000000"/>
                          </a:solidFill>
                          <a:latin typeface="Calibri"/>
                          <a:ea typeface="Calibri"/>
                          <a:cs typeface="Times New Roman"/>
                        </a:rPr>
                        <a:t>Mehmet Kenan</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solidFill>
                            <a:srgbClr val="000000"/>
                          </a:solidFill>
                          <a:latin typeface="Calibri"/>
                          <a:ea typeface="Calibri"/>
                          <a:cs typeface="Times New Roman"/>
                        </a:rPr>
                        <a:t>TAN</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solidFill>
                            <a:srgbClr val="000000"/>
                          </a:solidFill>
                          <a:latin typeface="Calibri"/>
                          <a:ea typeface="Calibri"/>
                          <a:cs typeface="Times New Roman"/>
                        </a:rPr>
                        <a:t>Erasmus+, </a:t>
                      </a:r>
                      <a:r>
                        <a:rPr lang="tr-TR" sz="1400" dirty="0" smtClean="0">
                          <a:solidFill>
                            <a:srgbClr val="000000"/>
                          </a:solidFill>
                          <a:latin typeface="Calibri"/>
                          <a:ea typeface="Calibri"/>
                          <a:cs typeface="Times New Roman"/>
                        </a:rPr>
                        <a:t>Mevlana</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a:latin typeface="Calibri"/>
                          <a:ea typeface="Calibri"/>
                          <a:cs typeface="Times New Roman"/>
                        </a:rPr>
                        <a:t>Öğr. Görevlisi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r>
              <a:tr h="813736">
                <a:tc>
                  <a:txBody>
                    <a:bodyPr/>
                    <a:lstStyle/>
                    <a:p>
                      <a:pPr algn="l">
                        <a:lnSpc>
                          <a:spcPct val="115000"/>
                        </a:lnSpc>
                        <a:spcAft>
                          <a:spcPts val="0"/>
                        </a:spcAft>
                      </a:pPr>
                      <a:r>
                        <a:rPr lang="tr-TR" sz="1400" b="1" dirty="0" smtClean="0">
                          <a:latin typeface="Calibri"/>
                          <a:ea typeface="Calibri"/>
                          <a:cs typeface="Times New Roman"/>
                        </a:rPr>
                        <a:t>2</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a:solidFill>
                            <a:srgbClr val="000000"/>
                          </a:solidFill>
                          <a:latin typeface="Calibri"/>
                          <a:ea typeface="Calibri"/>
                          <a:cs typeface="Times New Roman"/>
                        </a:rPr>
                        <a:t>Şükrü Emir</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a:solidFill>
                            <a:srgbClr val="000000"/>
                          </a:solidFill>
                          <a:latin typeface="Calibri"/>
                          <a:ea typeface="Calibri"/>
                          <a:cs typeface="Times New Roman"/>
                        </a:rPr>
                        <a:t>ÖZORPAK</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a:solidFill>
                            <a:srgbClr val="000000"/>
                          </a:solidFill>
                          <a:latin typeface="Calibri"/>
                          <a:ea typeface="Calibri"/>
                          <a:cs typeface="Times New Roman"/>
                        </a:rPr>
                        <a:t>Yabancı Uyruklu Öğrenciler, İkili İlişkiler</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latin typeface="Calibri"/>
                          <a:ea typeface="Calibri"/>
                          <a:cs typeface="Times New Roman"/>
                        </a:rPr>
                        <a:t>Öğr. Görevlisi</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3211274" y="624702"/>
            <a:ext cx="3317896" cy="461665"/>
          </a:xfrm>
          <a:prstGeom prst="rect">
            <a:avLst/>
          </a:prstGeom>
        </p:spPr>
        <p:txBody>
          <a:bodyPr wrap="none">
            <a:spAutoFit/>
          </a:bodyPr>
          <a:lstStyle/>
          <a:p>
            <a:r>
              <a:rPr lang="tr-TR" sz="2400" b="1" dirty="0" smtClean="0"/>
              <a:t>İDARİ PERSONELLERİMİZ</a:t>
            </a:r>
            <a:endParaRPr lang="tr-TR" sz="2400" b="1" dirty="0"/>
          </a:p>
        </p:txBody>
      </p:sp>
      <p:graphicFrame>
        <p:nvGraphicFramePr>
          <p:cNvPr id="6" name="5 Tablo"/>
          <p:cNvGraphicFramePr>
            <a:graphicFrameLocks noGrp="1"/>
          </p:cNvGraphicFramePr>
          <p:nvPr/>
        </p:nvGraphicFramePr>
        <p:xfrm>
          <a:off x="1023422" y="1803923"/>
          <a:ext cx="9380966" cy="1696918"/>
        </p:xfrm>
        <a:graphic>
          <a:graphicData uri="http://schemas.openxmlformats.org/drawingml/2006/table">
            <a:tbl>
              <a:tblPr/>
              <a:tblGrid>
                <a:gridCol w="896855"/>
                <a:gridCol w="1855432"/>
                <a:gridCol w="1458908"/>
                <a:gridCol w="3313404"/>
                <a:gridCol w="1856367"/>
              </a:tblGrid>
              <a:tr h="406868">
                <a:tc>
                  <a:txBody>
                    <a:bodyPr/>
                    <a:lstStyle/>
                    <a:p>
                      <a:pPr algn="l">
                        <a:lnSpc>
                          <a:spcPct val="115000"/>
                        </a:lnSpc>
                        <a:spcAft>
                          <a:spcPts val="0"/>
                        </a:spcAft>
                      </a:pPr>
                      <a:r>
                        <a:rPr lang="tr-TR" sz="1400" b="1" dirty="0">
                          <a:solidFill>
                            <a:srgbClr val="FFFFFF"/>
                          </a:solidFill>
                          <a:latin typeface="Calibri"/>
                          <a:ea typeface="Calibri"/>
                          <a:cs typeface="Times New Roman"/>
                        </a:rPr>
                        <a:t>SIRA</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ADI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SOYADI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GÖREVİ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Unvan</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r>
              <a:tr h="451725">
                <a:tc>
                  <a:txBody>
                    <a:bodyPr/>
                    <a:lstStyle/>
                    <a:p>
                      <a:pPr algn="l">
                        <a:lnSpc>
                          <a:spcPct val="115000"/>
                        </a:lnSpc>
                        <a:spcAft>
                          <a:spcPts val="0"/>
                        </a:spcAft>
                      </a:pPr>
                      <a:r>
                        <a:rPr lang="tr-TR" sz="1400" b="1">
                          <a:solidFill>
                            <a:srgbClr val="000000"/>
                          </a:solidFill>
                          <a:latin typeface="Calibri"/>
                          <a:ea typeface="Calibri"/>
                          <a:cs typeface="Times New Roman"/>
                        </a:rPr>
                        <a:t>1</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rgbClr val="000000"/>
                          </a:solidFill>
                          <a:latin typeface="Calibri"/>
                          <a:ea typeface="Calibri"/>
                          <a:cs typeface="Times New Roman"/>
                        </a:rPr>
                        <a:t>Tayfur</a:t>
                      </a:r>
                      <a:endParaRPr lang="tr-TR" sz="11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rgbClr val="000000"/>
                          </a:solidFill>
                          <a:latin typeface="Calibri"/>
                          <a:ea typeface="Calibri"/>
                          <a:cs typeface="Times New Roman"/>
                        </a:rPr>
                        <a:t>POLAT</a:t>
                      </a:r>
                      <a:endParaRPr lang="tr-TR" sz="11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kern="1200" dirty="0" smtClean="0">
                          <a:solidFill>
                            <a:schemeClr val="tx1"/>
                          </a:solidFill>
                          <a:latin typeface="+mn-lt"/>
                          <a:ea typeface="+mn-ea"/>
                          <a:cs typeface="+mn-cs"/>
                        </a:rPr>
                        <a:t>Farabi, Mevlana, Erasmus+,Uluslarası İlişkiler, </a:t>
                      </a:r>
                      <a:r>
                        <a:rPr lang="tr-TR" sz="1400" kern="1200" dirty="0" err="1" smtClean="0">
                          <a:solidFill>
                            <a:schemeClr val="tx1"/>
                          </a:solidFill>
                          <a:latin typeface="+mn-lt"/>
                          <a:ea typeface="+mn-ea"/>
                          <a:cs typeface="+mn-cs"/>
                        </a:rPr>
                        <a:t>Free</a:t>
                      </a:r>
                      <a:r>
                        <a:rPr lang="tr-TR" sz="1400" kern="1200" dirty="0" smtClean="0">
                          <a:solidFill>
                            <a:schemeClr val="tx1"/>
                          </a:solidFill>
                          <a:latin typeface="+mn-lt"/>
                          <a:ea typeface="+mn-ea"/>
                          <a:cs typeface="+mn-cs"/>
                        </a:rPr>
                        <a:t> </a:t>
                      </a:r>
                      <a:r>
                        <a:rPr lang="tr-TR" sz="1400" kern="1200" dirty="0" err="1" smtClean="0">
                          <a:solidFill>
                            <a:schemeClr val="tx1"/>
                          </a:solidFill>
                          <a:latin typeface="+mn-lt"/>
                          <a:ea typeface="+mn-ea"/>
                          <a:cs typeface="+mn-cs"/>
                        </a:rPr>
                        <a:t>Mover</a:t>
                      </a:r>
                      <a:r>
                        <a:rPr lang="tr-TR" sz="1400" kern="1200" dirty="0" smtClean="0">
                          <a:solidFill>
                            <a:schemeClr val="tx1"/>
                          </a:solidFill>
                          <a:latin typeface="+mn-lt"/>
                          <a:ea typeface="+mn-ea"/>
                          <a:cs typeface="+mn-cs"/>
                        </a:rPr>
                        <a:t>,</a:t>
                      </a:r>
                      <a:endParaRPr lang="tr-TR" sz="14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rgbClr val="000000"/>
                          </a:solidFill>
                          <a:latin typeface="Calibri"/>
                          <a:ea typeface="Calibri"/>
                          <a:cs typeface="Times New Roman"/>
                        </a:rPr>
                        <a:t>Teknisyen</a:t>
                      </a:r>
                      <a:endParaRPr lang="tr-TR" sz="11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r>
              <a:tr h="813736">
                <a:tc>
                  <a:txBody>
                    <a:bodyPr/>
                    <a:lstStyle/>
                    <a:p>
                      <a:pPr algn="l">
                        <a:lnSpc>
                          <a:spcPct val="115000"/>
                        </a:lnSpc>
                        <a:spcAft>
                          <a:spcPts val="0"/>
                        </a:spcAft>
                      </a:pPr>
                      <a:r>
                        <a:rPr lang="tr-TR" sz="1400" b="1" dirty="0" smtClean="0">
                          <a:latin typeface="Calibri"/>
                          <a:ea typeface="Calibri"/>
                          <a:cs typeface="Times New Roman"/>
                        </a:rPr>
                        <a:t>2</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rgbClr val="000000"/>
                          </a:solidFill>
                          <a:latin typeface="Calibri"/>
                          <a:ea typeface="Calibri"/>
                          <a:cs typeface="Times New Roman"/>
                        </a:rPr>
                        <a:t>Bayram</a:t>
                      </a:r>
                      <a:endParaRPr lang="tr-TR" sz="11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a:solidFill>
                            <a:srgbClr val="000000"/>
                          </a:solidFill>
                          <a:latin typeface="Calibri"/>
                          <a:ea typeface="Calibri"/>
                          <a:cs typeface="Times New Roman"/>
                        </a:rPr>
                        <a:t>GENÇ</a:t>
                      </a:r>
                      <a:endParaRPr lang="tr-TR" sz="1100" b="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kern="1200" dirty="0" smtClean="0">
                          <a:solidFill>
                            <a:schemeClr val="tx1"/>
                          </a:solidFill>
                          <a:latin typeface="+mn-lt"/>
                          <a:ea typeface="+mn-ea"/>
                          <a:cs typeface="+mn-cs"/>
                        </a:rPr>
                        <a:t>Yabancı Uyruklu Öğrenciler, İkili İlişkiler,  Uluslarası İlişkiler,</a:t>
                      </a:r>
                      <a:endParaRPr lang="tr-TR" sz="14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chemeClr val="tx1"/>
                          </a:solidFill>
                          <a:latin typeface="Calibri"/>
                          <a:ea typeface="Calibri"/>
                          <a:cs typeface="Times New Roman"/>
                        </a:rPr>
                        <a:t>Teknisyen</a:t>
                      </a:r>
                      <a:endParaRPr lang="tr-TR" sz="1100" b="0" dirty="0">
                        <a:solidFill>
                          <a:schemeClr val="tx1"/>
                        </a:solidFill>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79036" y="674130"/>
            <a:ext cx="7012304" cy="400110"/>
          </a:xfrm>
          <a:prstGeom prst="rect">
            <a:avLst/>
          </a:prstGeom>
        </p:spPr>
        <p:txBody>
          <a:bodyPr wrap="none">
            <a:spAutoFit/>
          </a:bodyPr>
          <a:lstStyle/>
          <a:p>
            <a:pPr lvl="0" fontAlgn="base">
              <a:spcBef>
                <a:spcPct val="0"/>
              </a:spcBef>
              <a:spcAft>
                <a:spcPct val="0"/>
              </a:spcAft>
            </a:pPr>
            <a:r>
              <a:rPr lang="tr-TR" sz="2000" b="1" dirty="0" smtClean="0">
                <a:latin typeface="Cambria" pitchFamily="18" charset="0"/>
                <a:ea typeface="Times New Roman" pitchFamily="18" charset="0"/>
                <a:cs typeface="Times New Roman" pitchFamily="18" charset="0"/>
              </a:rPr>
              <a:t>Farabi Programı Kurum Koordinatörlüğü Öğrenci Sayıları</a:t>
            </a:r>
          </a:p>
        </p:txBody>
      </p:sp>
      <p:graphicFrame>
        <p:nvGraphicFramePr>
          <p:cNvPr id="5" name="4 Tablo"/>
          <p:cNvGraphicFramePr>
            <a:graphicFrameLocks noGrp="1"/>
          </p:cNvGraphicFramePr>
          <p:nvPr/>
        </p:nvGraphicFramePr>
        <p:xfrm>
          <a:off x="568797" y="2374654"/>
          <a:ext cx="10593472" cy="1365359"/>
        </p:xfrm>
        <a:graphic>
          <a:graphicData uri="http://schemas.openxmlformats.org/drawingml/2006/table">
            <a:tbl>
              <a:tblPr>
                <a:tableStyleId>{2D5ABB26-0587-4C30-8999-92F81FD0307C}</a:tableStyleId>
              </a:tblPr>
              <a:tblGrid>
                <a:gridCol w="1901393"/>
                <a:gridCol w="1420438"/>
                <a:gridCol w="1299210"/>
                <a:gridCol w="1276865"/>
                <a:gridCol w="1169773"/>
                <a:gridCol w="1128583"/>
                <a:gridCol w="1202725"/>
                <a:gridCol w="1194485"/>
              </a:tblGrid>
              <a:tr h="181610">
                <a:tc>
                  <a:txBody>
                    <a:bodyPr/>
                    <a:lstStyle/>
                    <a:p>
                      <a:pPr algn="ctr">
                        <a:lnSpc>
                          <a:spcPct val="115000"/>
                        </a:lnSpc>
                        <a:spcAft>
                          <a:spcPts val="0"/>
                        </a:spcAft>
                      </a:pPr>
                      <a:r>
                        <a:rPr lang="en-US" sz="1600" b="1" dirty="0"/>
                        <a:t>Yıllar</a:t>
                      </a:r>
                      <a:endParaRPr lang="tr-TR" sz="1600" b="1" dirty="0">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t>2013</a:t>
                      </a:r>
                      <a:endParaRPr lang="tr-TR" sz="1600" b="1"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t>2014</a:t>
                      </a:r>
                      <a:endParaRPr lang="tr-TR" sz="1600" b="1"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t>2015</a:t>
                      </a:r>
                      <a:endParaRPr lang="tr-TR" sz="1600" b="1" dirty="0">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t>2016</a:t>
                      </a:r>
                      <a:endParaRPr lang="tr-TR" sz="1600" b="1"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t>2017</a:t>
                      </a:r>
                      <a:endParaRPr lang="tr-TR" sz="1600" b="1"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t>2018</a:t>
                      </a:r>
                      <a:endParaRPr lang="tr-TR" sz="1600" b="1"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t>2019</a:t>
                      </a:r>
                      <a:endParaRPr lang="tr-TR" sz="1600" b="1"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00056">
                <a:tc>
                  <a:txBody>
                    <a:bodyPr/>
                    <a:lstStyle/>
                    <a:p>
                      <a:pPr algn="l">
                        <a:lnSpc>
                          <a:spcPct val="115000"/>
                        </a:lnSpc>
                        <a:spcAft>
                          <a:spcPts val="0"/>
                        </a:spcAft>
                      </a:pPr>
                      <a:r>
                        <a:rPr lang="en-US" sz="1400" b="1" smtClean="0"/>
                        <a:t>Gelen </a:t>
                      </a:r>
                      <a:r>
                        <a:rPr lang="en-US" sz="1400" b="1" dirty="0"/>
                        <a:t>Öğrenci Sayıları</a:t>
                      </a:r>
                      <a:endParaRPr lang="tr-TR" sz="1400" b="1"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79</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65</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24</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16</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11</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15</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t>12</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84887">
                <a:tc>
                  <a:txBody>
                    <a:bodyPr/>
                    <a:lstStyle/>
                    <a:p>
                      <a:pPr algn="l">
                        <a:lnSpc>
                          <a:spcPct val="115000"/>
                        </a:lnSpc>
                        <a:spcAft>
                          <a:spcPts val="0"/>
                        </a:spcAft>
                      </a:pPr>
                      <a:r>
                        <a:rPr lang="en-US" sz="1400" b="1" dirty="0"/>
                        <a:t>Giden Öğrenci Sayıları</a:t>
                      </a:r>
                      <a:endParaRPr lang="tr-TR" sz="1400" b="1"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34</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29</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20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16</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16</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t>12</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t>24</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95511" y="690605"/>
            <a:ext cx="6941387" cy="400110"/>
          </a:xfrm>
          <a:prstGeom prst="rect">
            <a:avLst/>
          </a:prstGeom>
        </p:spPr>
        <p:txBody>
          <a:bodyPr wrap="none">
            <a:spAutoFit/>
          </a:bodyPr>
          <a:lstStyle/>
          <a:p>
            <a:r>
              <a:rPr lang="tr-TR" sz="2000" b="1" dirty="0" smtClean="0"/>
              <a:t>Erasmus Plus Programı Kurum Koordinatörlüğü Öğrenci Sayıları</a:t>
            </a:r>
          </a:p>
        </p:txBody>
      </p:sp>
      <p:graphicFrame>
        <p:nvGraphicFramePr>
          <p:cNvPr id="5" name="4 Tablo"/>
          <p:cNvGraphicFramePr>
            <a:graphicFrameLocks noGrp="1"/>
          </p:cNvGraphicFramePr>
          <p:nvPr/>
        </p:nvGraphicFramePr>
        <p:xfrm>
          <a:off x="568797" y="2374654"/>
          <a:ext cx="10593472" cy="1365359"/>
        </p:xfrm>
        <a:graphic>
          <a:graphicData uri="http://schemas.openxmlformats.org/drawingml/2006/table">
            <a:tbl>
              <a:tblPr>
                <a:tableStyleId>{2D5ABB26-0587-4C30-8999-92F81FD0307C}</a:tableStyleId>
              </a:tblPr>
              <a:tblGrid>
                <a:gridCol w="1901393"/>
                <a:gridCol w="1420438"/>
                <a:gridCol w="1299210"/>
                <a:gridCol w="1276865"/>
                <a:gridCol w="1169773"/>
                <a:gridCol w="1128583"/>
                <a:gridCol w="1202725"/>
                <a:gridCol w="1194485"/>
              </a:tblGrid>
              <a:tr h="181610">
                <a:tc>
                  <a:txBody>
                    <a:bodyPr/>
                    <a:lstStyle/>
                    <a:p>
                      <a:pPr algn="ctr">
                        <a:lnSpc>
                          <a:spcPct val="115000"/>
                        </a:lnSpc>
                        <a:spcAft>
                          <a:spcPts val="0"/>
                        </a:spcAft>
                      </a:pPr>
                      <a:r>
                        <a:rPr lang="en-US" sz="1600" b="1" dirty="0">
                          <a:solidFill>
                            <a:schemeClr val="tx1"/>
                          </a:solidFill>
                          <a:latin typeface="Calibri"/>
                          <a:ea typeface="Calibri"/>
                          <a:cs typeface="Times New Roman"/>
                        </a:rPr>
                        <a:t>Yıllar</a:t>
                      </a:r>
                      <a:endParaRPr lang="tr-TR" sz="1600" b="1" dirty="0">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2014</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2015</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2016</a:t>
                      </a:r>
                      <a:endParaRPr lang="tr-TR" sz="1600" b="1" dirty="0">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2017</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2018</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2019</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2020</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00056">
                <a:tc>
                  <a:txBody>
                    <a:bodyPr/>
                    <a:lstStyle/>
                    <a:p>
                      <a:pPr algn="l">
                        <a:lnSpc>
                          <a:spcPct val="115000"/>
                        </a:lnSpc>
                        <a:spcAft>
                          <a:spcPts val="0"/>
                        </a:spcAft>
                      </a:pPr>
                      <a:r>
                        <a:rPr lang="en-US" sz="1400" b="1" dirty="0">
                          <a:solidFill>
                            <a:schemeClr val="tx1"/>
                          </a:solidFill>
                          <a:latin typeface="Calibri"/>
                          <a:ea typeface="Calibri"/>
                          <a:cs typeface="Times New Roman"/>
                        </a:rPr>
                        <a:t>Gelen </a:t>
                      </a:r>
                      <a:r>
                        <a:rPr lang="en-US" sz="1400" b="1" dirty="0" smtClean="0">
                          <a:solidFill>
                            <a:schemeClr val="tx1"/>
                          </a:solidFill>
                          <a:latin typeface="Calibri"/>
                          <a:ea typeface="Calibri"/>
                          <a:cs typeface="Times New Roman"/>
                        </a:rPr>
                        <a:t>Öğrenci</a:t>
                      </a:r>
                      <a:r>
                        <a:rPr lang="tr-TR" sz="1400" b="1" dirty="0" smtClean="0">
                          <a:solidFill>
                            <a:schemeClr val="tx1"/>
                          </a:solidFill>
                          <a:latin typeface="Calibri"/>
                          <a:ea typeface="Calibri"/>
                          <a:cs typeface="Times New Roman"/>
                        </a:rPr>
                        <a:t> </a:t>
                      </a:r>
                      <a:r>
                        <a:rPr lang="en-US" sz="1400" b="1" dirty="0" smtClean="0">
                          <a:solidFill>
                            <a:schemeClr val="tx1"/>
                          </a:solidFill>
                          <a:latin typeface="Calibri"/>
                          <a:ea typeface="Calibri"/>
                          <a:cs typeface="Times New Roman"/>
                        </a:rPr>
                        <a:t>Sayıları</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0</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0</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0</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0</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0</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b="1" dirty="0">
                          <a:solidFill>
                            <a:schemeClr val="tx1"/>
                          </a:solidFill>
                          <a:latin typeface="Calibri"/>
                          <a:ea typeface="Calibri"/>
                          <a:cs typeface="Times New Roman"/>
                        </a:rPr>
                        <a:t>0</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84887">
                <a:tc>
                  <a:txBody>
                    <a:bodyPr/>
                    <a:lstStyle/>
                    <a:p>
                      <a:pPr algn="l">
                        <a:lnSpc>
                          <a:spcPct val="115000"/>
                        </a:lnSpc>
                        <a:spcAft>
                          <a:spcPts val="0"/>
                        </a:spcAft>
                      </a:pPr>
                      <a:r>
                        <a:rPr lang="en-US" sz="1400" b="1" dirty="0">
                          <a:solidFill>
                            <a:schemeClr val="tx1"/>
                          </a:solidFill>
                          <a:latin typeface="Calibri"/>
                          <a:ea typeface="Calibri"/>
                          <a:cs typeface="Times New Roman"/>
                        </a:rPr>
                        <a:t>Giden </a:t>
                      </a:r>
                      <a:r>
                        <a:rPr lang="en-US" sz="1400" b="1" dirty="0" smtClean="0">
                          <a:solidFill>
                            <a:schemeClr val="tx1"/>
                          </a:solidFill>
                          <a:latin typeface="Calibri"/>
                          <a:ea typeface="Calibri"/>
                          <a:cs typeface="Times New Roman"/>
                        </a:rPr>
                        <a:t>Öğrenci</a:t>
                      </a:r>
                      <a:r>
                        <a:rPr lang="tr-TR" sz="1400" b="1" dirty="0" smtClean="0">
                          <a:solidFill>
                            <a:schemeClr val="tx1"/>
                          </a:solidFill>
                          <a:latin typeface="Calibri"/>
                          <a:ea typeface="Calibri"/>
                          <a:cs typeface="Times New Roman"/>
                        </a:rPr>
                        <a:t> </a:t>
                      </a:r>
                      <a:r>
                        <a:rPr lang="en-US" sz="1400" b="1" dirty="0" smtClean="0">
                          <a:solidFill>
                            <a:schemeClr val="tx1"/>
                          </a:solidFill>
                          <a:latin typeface="Calibri"/>
                          <a:ea typeface="Calibri"/>
                          <a:cs typeface="Times New Roman"/>
                        </a:rPr>
                        <a:t>Sayıları</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0</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3</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9</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10</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15</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9*</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
        <p:nvSpPr>
          <p:cNvPr id="6" name="5 Dikdörtgen"/>
          <p:cNvSpPr/>
          <p:nvPr/>
        </p:nvSpPr>
        <p:spPr>
          <a:xfrm>
            <a:off x="420130" y="4194773"/>
            <a:ext cx="10577384" cy="307777"/>
          </a:xfrm>
          <a:prstGeom prst="rect">
            <a:avLst/>
          </a:prstGeom>
        </p:spPr>
        <p:txBody>
          <a:bodyPr wrap="square">
            <a:spAutoFit/>
          </a:bodyPr>
          <a:lstStyle/>
          <a:p>
            <a:r>
              <a:rPr lang="tr-TR" sz="1400" dirty="0" smtClean="0"/>
              <a:t>* Erasmus Plus değişimi 2 yıl süresince değişime izin verdiğinden dolayı 2019 Dönemi değişim sayıları tahmini olarak verilmektedir.</a:t>
            </a:r>
            <a:endParaRPr lang="tr-TR" sz="1400" dirty="0"/>
          </a:p>
        </p:txBody>
      </p:sp>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77599" y="747665"/>
            <a:ext cx="7065845" cy="338554"/>
          </a:xfrm>
          <a:prstGeom prst="rect">
            <a:avLst/>
          </a:prstGeom>
        </p:spPr>
        <p:txBody>
          <a:bodyPr wrap="none">
            <a:spAutoFit/>
          </a:bodyPr>
          <a:lstStyle/>
          <a:p>
            <a:r>
              <a:rPr lang="tr-TR" sz="1600" b="1" dirty="0" smtClean="0"/>
              <a:t>Erasmus Plus Programı Kurum Koordinatörlüğü Değişime katılan Personel Sayıları</a:t>
            </a:r>
            <a:endParaRPr lang="tr-TR" sz="1600" b="1" dirty="0"/>
          </a:p>
        </p:txBody>
      </p:sp>
      <p:graphicFrame>
        <p:nvGraphicFramePr>
          <p:cNvPr id="5" name="4 Tablo"/>
          <p:cNvGraphicFramePr>
            <a:graphicFrameLocks noGrp="1"/>
          </p:cNvGraphicFramePr>
          <p:nvPr/>
        </p:nvGraphicFramePr>
        <p:xfrm>
          <a:off x="568797" y="2374654"/>
          <a:ext cx="10593472" cy="1365359"/>
        </p:xfrm>
        <a:graphic>
          <a:graphicData uri="http://schemas.openxmlformats.org/drawingml/2006/table">
            <a:tbl>
              <a:tblPr>
                <a:tableStyleId>{2D5ABB26-0587-4C30-8999-92F81FD0307C}</a:tableStyleId>
              </a:tblPr>
              <a:tblGrid>
                <a:gridCol w="1901393"/>
                <a:gridCol w="1420438"/>
                <a:gridCol w="1299210"/>
                <a:gridCol w="1276865"/>
                <a:gridCol w="1169773"/>
                <a:gridCol w="1128583"/>
                <a:gridCol w="1202725"/>
                <a:gridCol w="1194485"/>
              </a:tblGrid>
              <a:tr h="181610">
                <a:tc>
                  <a:txBody>
                    <a:bodyPr/>
                    <a:lstStyle/>
                    <a:p>
                      <a:pPr algn="ctr">
                        <a:lnSpc>
                          <a:spcPct val="115000"/>
                        </a:lnSpc>
                        <a:spcAft>
                          <a:spcPts val="0"/>
                        </a:spcAft>
                      </a:pPr>
                      <a:r>
                        <a:rPr lang="en-US" sz="1600" b="1" dirty="0">
                          <a:solidFill>
                            <a:schemeClr val="tx1"/>
                          </a:solidFill>
                          <a:latin typeface="Calibri"/>
                          <a:ea typeface="Calibri"/>
                          <a:cs typeface="Times New Roman"/>
                        </a:rPr>
                        <a:t>Yıllar</a:t>
                      </a:r>
                      <a:endParaRPr lang="tr-TR" sz="1600" b="1" dirty="0">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2014</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2015</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2016</a:t>
                      </a:r>
                      <a:endParaRPr lang="tr-TR" sz="1600" b="1">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2017</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2018</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2019</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2020</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00056">
                <a:tc>
                  <a:txBody>
                    <a:bodyPr/>
                    <a:lstStyle/>
                    <a:p>
                      <a:pPr algn="l">
                        <a:lnSpc>
                          <a:spcPct val="115000"/>
                        </a:lnSpc>
                        <a:spcAft>
                          <a:spcPts val="0"/>
                        </a:spcAft>
                      </a:pPr>
                      <a:r>
                        <a:rPr lang="en-US" sz="1400" b="1" dirty="0">
                          <a:solidFill>
                            <a:schemeClr val="tx1"/>
                          </a:solidFill>
                          <a:latin typeface="Calibri"/>
                          <a:ea typeface="Calibri"/>
                          <a:cs typeface="Times New Roman"/>
                        </a:rPr>
                        <a:t>Gelen </a:t>
                      </a:r>
                      <a:r>
                        <a:rPr lang="en-US" sz="1400" b="1" dirty="0" smtClean="0">
                          <a:solidFill>
                            <a:schemeClr val="tx1"/>
                          </a:solidFill>
                          <a:latin typeface="Calibri"/>
                          <a:ea typeface="Calibri"/>
                          <a:cs typeface="Times New Roman"/>
                        </a:rPr>
                        <a:t>Personel</a:t>
                      </a:r>
                      <a:r>
                        <a:rPr lang="tr-TR" sz="1400" b="1" dirty="0" smtClean="0">
                          <a:solidFill>
                            <a:schemeClr val="tx1"/>
                          </a:solidFill>
                          <a:latin typeface="Calibri"/>
                          <a:ea typeface="Calibri"/>
                          <a:cs typeface="Times New Roman"/>
                        </a:rPr>
                        <a:t> </a:t>
                      </a:r>
                      <a:r>
                        <a:rPr lang="en-US" sz="1400" b="1" dirty="0" smtClean="0">
                          <a:solidFill>
                            <a:schemeClr val="tx1"/>
                          </a:solidFill>
                          <a:latin typeface="Calibri"/>
                          <a:ea typeface="Calibri"/>
                          <a:cs typeface="Times New Roman"/>
                        </a:rPr>
                        <a:t>Sayıları</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0</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0</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0</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0</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1</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0</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84887">
                <a:tc>
                  <a:txBody>
                    <a:bodyPr/>
                    <a:lstStyle/>
                    <a:p>
                      <a:pPr algn="l">
                        <a:lnSpc>
                          <a:spcPct val="115000"/>
                        </a:lnSpc>
                        <a:spcAft>
                          <a:spcPts val="0"/>
                        </a:spcAft>
                      </a:pPr>
                      <a:r>
                        <a:rPr lang="en-US" sz="1400" b="1" dirty="0">
                          <a:solidFill>
                            <a:schemeClr val="tx1"/>
                          </a:solidFill>
                          <a:latin typeface="Calibri"/>
                          <a:ea typeface="Calibri"/>
                          <a:cs typeface="Times New Roman"/>
                        </a:rPr>
                        <a:t>Giden </a:t>
                      </a:r>
                      <a:r>
                        <a:rPr lang="en-US" sz="1400" b="1" dirty="0" smtClean="0">
                          <a:solidFill>
                            <a:schemeClr val="tx1"/>
                          </a:solidFill>
                          <a:latin typeface="Calibri"/>
                          <a:ea typeface="Calibri"/>
                          <a:cs typeface="Times New Roman"/>
                        </a:rPr>
                        <a:t>Personel</a:t>
                      </a:r>
                      <a:r>
                        <a:rPr lang="tr-TR" sz="1400" b="1" dirty="0" smtClean="0">
                          <a:solidFill>
                            <a:schemeClr val="tx1"/>
                          </a:solidFill>
                          <a:latin typeface="Calibri"/>
                          <a:ea typeface="Calibri"/>
                          <a:cs typeface="Times New Roman"/>
                        </a:rPr>
                        <a:t> </a:t>
                      </a:r>
                      <a:r>
                        <a:rPr lang="en-US" sz="1400" b="1" dirty="0" smtClean="0">
                          <a:solidFill>
                            <a:schemeClr val="tx1"/>
                          </a:solidFill>
                          <a:latin typeface="Calibri"/>
                          <a:ea typeface="Calibri"/>
                          <a:cs typeface="Times New Roman"/>
                        </a:rPr>
                        <a:t>Sayıları</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0</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11</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9</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7</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7</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chemeClr val="tx1"/>
                          </a:solidFill>
                          <a:latin typeface="Calibri"/>
                          <a:ea typeface="Calibri"/>
                          <a:cs typeface="Times New Roman"/>
                        </a:rPr>
                        <a:t>11*</a:t>
                      </a:r>
                      <a:endParaRPr lang="tr-TR" sz="140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chemeClr val="tx1"/>
                          </a:solidFill>
                          <a:latin typeface="Calibri"/>
                          <a:ea typeface="Calibri"/>
                          <a:cs typeface="Times New Roman"/>
                        </a:rPr>
                        <a:t>?</a:t>
                      </a:r>
                      <a:endParaRPr lang="tr-TR" sz="1400"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
        <p:nvSpPr>
          <p:cNvPr id="6" name="5 Dikdörtgen"/>
          <p:cNvSpPr/>
          <p:nvPr/>
        </p:nvSpPr>
        <p:spPr>
          <a:xfrm>
            <a:off x="420130" y="4194773"/>
            <a:ext cx="10577384" cy="307777"/>
          </a:xfrm>
          <a:prstGeom prst="rect">
            <a:avLst/>
          </a:prstGeom>
        </p:spPr>
        <p:txBody>
          <a:bodyPr wrap="square">
            <a:spAutoFit/>
          </a:bodyPr>
          <a:lstStyle/>
          <a:p>
            <a:r>
              <a:rPr lang="tr-TR" sz="1400" dirty="0" smtClean="0"/>
              <a:t>* Erasmus Plus değişimi 2 yıl süresince değişime izin verdiğinden dolayı 2019 Dönemi değişim sayıları tahmini olarak verilmektedir.</a:t>
            </a:r>
            <a:endParaRPr lang="tr-TR" sz="1400" dirty="0"/>
          </a:p>
        </p:txBody>
      </p:sp>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817643" y="722952"/>
            <a:ext cx="5775620" cy="369332"/>
          </a:xfrm>
          <a:prstGeom prst="rect">
            <a:avLst/>
          </a:prstGeom>
        </p:spPr>
        <p:txBody>
          <a:bodyPr wrap="none">
            <a:spAutoFit/>
          </a:bodyPr>
          <a:lstStyle/>
          <a:p>
            <a:r>
              <a:rPr lang="tr-TR" b="1" dirty="0" smtClean="0"/>
              <a:t>Mevlana Programı Kurum Koordinatörlüğü Öğrenci Sayıları</a:t>
            </a:r>
            <a:endParaRPr lang="tr-TR" b="1" dirty="0"/>
          </a:p>
        </p:txBody>
      </p:sp>
      <p:graphicFrame>
        <p:nvGraphicFramePr>
          <p:cNvPr id="5" name="4 Tablo"/>
          <p:cNvGraphicFramePr>
            <a:graphicFrameLocks noGrp="1"/>
          </p:cNvGraphicFramePr>
          <p:nvPr/>
        </p:nvGraphicFramePr>
        <p:xfrm>
          <a:off x="568797" y="2374654"/>
          <a:ext cx="10593472" cy="1365359"/>
        </p:xfrm>
        <a:graphic>
          <a:graphicData uri="http://schemas.openxmlformats.org/drawingml/2006/table">
            <a:tbl>
              <a:tblPr>
                <a:tableStyleId>{2D5ABB26-0587-4C30-8999-92F81FD0307C}</a:tableStyleId>
              </a:tblPr>
              <a:tblGrid>
                <a:gridCol w="1901393"/>
                <a:gridCol w="1420438"/>
                <a:gridCol w="1299210"/>
                <a:gridCol w="1276865"/>
                <a:gridCol w="1169773"/>
                <a:gridCol w="1128583"/>
                <a:gridCol w="1202725"/>
                <a:gridCol w="1194485"/>
              </a:tblGrid>
              <a:tr h="181610">
                <a:tc>
                  <a:txBody>
                    <a:bodyPr/>
                    <a:lstStyle/>
                    <a:p>
                      <a:pPr algn="ctr">
                        <a:lnSpc>
                          <a:spcPct val="115000"/>
                        </a:lnSpc>
                        <a:spcAft>
                          <a:spcPts val="0"/>
                        </a:spcAft>
                      </a:pPr>
                      <a:r>
                        <a:rPr lang="en-US" sz="1600" b="1" dirty="0">
                          <a:solidFill>
                            <a:schemeClr val="tx1"/>
                          </a:solidFill>
                          <a:latin typeface="Calibri"/>
                          <a:ea typeface="Calibri"/>
                          <a:cs typeface="Times New Roman"/>
                        </a:rPr>
                        <a:t>Yıllar</a:t>
                      </a:r>
                      <a:endParaRPr lang="tr-TR" sz="1600" b="1" dirty="0">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2013</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2014</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2015</a:t>
                      </a:r>
                      <a:endParaRPr lang="tr-TR" sz="1600" b="1">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2016</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2017</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2018</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2019</a:t>
                      </a:r>
                      <a:endParaRPr lang="tr-TR" sz="1600" b="1" dirty="0">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00056">
                <a:tc>
                  <a:txBody>
                    <a:bodyPr/>
                    <a:lstStyle/>
                    <a:p>
                      <a:pPr algn="l">
                        <a:lnSpc>
                          <a:spcPct val="115000"/>
                        </a:lnSpc>
                        <a:spcAft>
                          <a:spcPts val="0"/>
                        </a:spcAft>
                      </a:pPr>
                      <a:r>
                        <a:rPr lang="en-US" sz="1400" b="1" dirty="0">
                          <a:solidFill>
                            <a:srgbClr val="000000"/>
                          </a:solidFill>
                          <a:latin typeface="Calibri"/>
                          <a:ea typeface="Calibri"/>
                          <a:cs typeface="Times New Roman"/>
                        </a:rPr>
                        <a:t>Gelen </a:t>
                      </a:r>
                      <a:r>
                        <a:rPr lang="en-US" sz="1400" b="1" dirty="0" smtClean="0">
                          <a:solidFill>
                            <a:srgbClr val="000000"/>
                          </a:solidFill>
                          <a:latin typeface="Calibri"/>
                          <a:ea typeface="Calibri"/>
                          <a:cs typeface="Times New Roman"/>
                        </a:rPr>
                        <a:t>Öğrenci</a:t>
                      </a:r>
                      <a:r>
                        <a:rPr lang="tr-TR" sz="1400" b="1" baseline="0" dirty="0" smtClean="0">
                          <a:solidFill>
                            <a:srgbClr val="000000"/>
                          </a:solidFill>
                          <a:latin typeface="Calibri"/>
                          <a:ea typeface="Calibri"/>
                          <a:cs typeface="Times New Roman"/>
                        </a:rPr>
                        <a:t> </a:t>
                      </a:r>
                      <a:r>
                        <a:rPr lang="en-US" sz="1400" b="1" dirty="0" smtClean="0">
                          <a:solidFill>
                            <a:srgbClr val="000000"/>
                          </a:solidFill>
                          <a:latin typeface="Calibri"/>
                          <a:ea typeface="Calibri"/>
                          <a:cs typeface="Times New Roman"/>
                        </a:rPr>
                        <a:t>Sayıları</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1</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84887">
                <a:tc>
                  <a:txBody>
                    <a:bodyPr/>
                    <a:lstStyle/>
                    <a:p>
                      <a:pPr algn="l">
                        <a:lnSpc>
                          <a:spcPct val="115000"/>
                        </a:lnSpc>
                        <a:spcAft>
                          <a:spcPts val="0"/>
                        </a:spcAft>
                      </a:pPr>
                      <a:r>
                        <a:rPr lang="en-US" sz="1400" b="1" dirty="0">
                          <a:solidFill>
                            <a:srgbClr val="000000"/>
                          </a:solidFill>
                          <a:latin typeface="Calibri"/>
                          <a:ea typeface="Calibri"/>
                          <a:cs typeface="Times New Roman"/>
                        </a:rPr>
                        <a:t>Giden </a:t>
                      </a:r>
                      <a:r>
                        <a:rPr lang="en-US" sz="1400" b="1" dirty="0" smtClean="0">
                          <a:solidFill>
                            <a:srgbClr val="000000"/>
                          </a:solidFill>
                          <a:latin typeface="Calibri"/>
                          <a:ea typeface="Calibri"/>
                          <a:cs typeface="Times New Roman"/>
                        </a:rPr>
                        <a:t>Öğrenci</a:t>
                      </a:r>
                      <a:r>
                        <a:rPr lang="tr-TR" sz="1400" b="1" baseline="0" dirty="0" smtClean="0">
                          <a:solidFill>
                            <a:srgbClr val="000000"/>
                          </a:solidFill>
                          <a:latin typeface="Calibri"/>
                          <a:ea typeface="Calibri"/>
                          <a:cs typeface="Times New Roman"/>
                        </a:rPr>
                        <a:t> </a:t>
                      </a:r>
                      <a:r>
                        <a:rPr lang="en-US" sz="1400" b="1" dirty="0" smtClean="0">
                          <a:solidFill>
                            <a:srgbClr val="000000"/>
                          </a:solidFill>
                          <a:latin typeface="Calibri"/>
                          <a:ea typeface="Calibri"/>
                          <a:cs typeface="Times New Roman"/>
                        </a:rPr>
                        <a:t>Sayıları</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2</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36411" y="764141"/>
            <a:ext cx="7126759" cy="323165"/>
          </a:xfrm>
          <a:prstGeom prst="rect">
            <a:avLst/>
          </a:prstGeom>
        </p:spPr>
        <p:txBody>
          <a:bodyPr wrap="none">
            <a:spAutoFit/>
          </a:bodyPr>
          <a:lstStyle/>
          <a:p>
            <a:r>
              <a:rPr lang="tr-TR" sz="1500" b="1" dirty="0" smtClean="0"/>
              <a:t>Mevlana Programı Kurum Koordinatörlüğü Değişime katılan Akademik Personel Sayıları</a:t>
            </a:r>
            <a:endParaRPr lang="tr-TR" sz="1500" b="1" dirty="0"/>
          </a:p>
        </p:txBody>
      </p:sp>
      <p:graphicFrame>
        <p:nvGraphicFramePr>
          <p:cNvPr id="5" name="4 Tablo"/>
          <p:cNvGraphicFramePr>
            <a:graphicFrameLocks noGrp="1"/>
          </p:cNvGraphicFramePr>
          <p:nvPr/>
        </p:nvGraphicFramePr>
        <p:xfrm>
          <a:off x="568797" y="2374654"/>
          <a:ext cx="10593472" cy="1365359"/>
        </p:xfrm>
        <a:graphic>
          <a:graphicData uri="http://schemas.openxmlformats.org/drawingml/2006/table">
            <a:tbl>
              <a:tblPr>
                <a:tableStyleId>{2D5ABB26-0587-4C30-8999-92F81FD0307C}</a:tableStyleId>
              </a:tblPr>
              <a:tblGrid>
                <a:gridCol w="1515376"/>
                <a:gridCol w="1268627"/>
                <a:gridCol w="1334530"/>
                <a:gridCol w="1326292"/>
                <a:gridCol w="1326292"/>
                <a:gridCol w="1235675"/>
                <a:gridCol w="1276865"/>
                <a:gridCol w="1309815"/>
              </a:tblGrid>
              <a:tr h="181610">
                <a:tc>
                  <a:txBody>
                    <a:bodyPr/>
                    <a:lstStyle/>
                    <a:p>
                      <a:pPr algn="ctr">
                        <a:lnSpc>
                          <a:spcPct val="115000"/>
                        </a:lnSpc>
                        <a:spcAft>
                          <a:spcPts val="0"/>
                        </a:spcAft>
                      </a:pPr>
                      <a:r>
                        <a:rPr lang="en-US" sz="1600" b="1" dirty="0">
                          <a:solidFill>
                            <a:schemeClr val="tx1"/>
                          </a:solidFill>
                          <a:latin typeface="Calibri"/>
                          <a:ea typeface="Calibri"/>
                          <a:cs typeface="Times New Roman"/>
                        </a:rPr>
                        <a:t>Yıllar</a:t>
                      </a:r>
                      <a:endParaRPr lang="tr-TR" sz="1600" dirty="0">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2013</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2014</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2015</a:t>
                      </a:r>
                      <a:endParaRPr lang="tr-TR" sz="1600" b="1" dirty="0">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2016</a:t>
                      </a:r>
                      <a:endParaRPr lang="tr-TR" sz="1600" b="1" dirty="0">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2017</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a:solidFill>
                            <a:schemeClr val="tx1"/>
                          </a:solidFill>
                          <a:latin typeface="Calibri"/>
                          <a:ea typeface="Calibri"/>
                          <a:cs typeface="Times New Roman"/>
                        </a:rPr>
                        <a:t>2018</a:t>
                      </a:r>
                      <a:endParaRPr lang="tr-TR" sz="1600" b="1">
                        <a:solidFill>
                          <a:schemeClr val="tx1"/>
                        </a:solidFill>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600" b="1" dirty="0">
                          <a:solidFill>
                            <a:schemeClr val="tx1"/>
                          </a:solidFill>
                          <a:latin typeface="Calibri"/>
                          <a:ea typeface="Calibri"/>
                          <a:cs typeface="Times New Roman"/>
                        </a:rPr>
                        <a:t>2019</a:t>
                      </a:r>
                      <a:endParaRPr lang="tr-TR" sz="1600" b="1" dirty="0">
                        <a:solidFill>
                          <a:schemeClr val="tx1"/>
                        </a:solidFill>
                        <a:latin typeface="Calibri"/>
                        <a:ea typeface="Calibri"/>
                        <a:cs typeface="Times New Roman"/>
                      </a:endParaRPr>
                    </a:p>
                  </a:txBody>
                  <a:tcPr marL="68580" marR="68580" marT="0" marB="0">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00056">
                <a:tc>
                  <a:txBody>
                    <a:bodyPr/>
                    <a:lstStyle/>
                    <a:p>
                      <a:pPr algn="l">
                        <a:lnSpc>
                          <a:spcPct val="115000"/>
                        </a:lnSpc>
                        <a:spcAft>
                          <a:spcPts val="0"/>
                        </a:spcAft>
                      </a:pPr>
                      <a:r>
                        <a:rPr lang="en-US" sz="1400" b="1" dirty="0">
                          <a:solidFill>
                            <a:srgbClr val="000000"/>
                          </a:solidFill>
                          <a:latin typeface="Calibri"/>
                          <a:ea typeface="Calibri"/>
                          <a:cs typeface="Times New Roman"/>
                        </a:rPr>
                        <a:t>Gelen </a:t>
                      </a:r>
                      <a:r>
                        <a:rPr lang="tr-TR" sz="1400" b="1" dirty="0">
                          <a:latin typeface="Calibri"/>
                          <a:ea typeface="Calibri"/>
                          <a:cs typeface="Times New Roman"/>
                        </a:rPr>
                        <a:t> </a:t>
                      </a:r>
                      <a:r>
                        <a:rPr lang="tr-TR" sz="1400" b="1" dirty="0" smtClean="0">
                          <a:latin typeface="Calibri"/>
                          <a:ea typeface="Calibri"/>
                          <a:cs typeface="Times New Roman"/>
                        </a:rPr>
                        <a:t>Akademik Personel</a:t>
                      </a:r>
                      <a:r>
                        <a:rPr lang="tr-TR" sz="1400" b="1" baseline="0" dirty="0" smtClean="0">
                          <a:latin typeface="Calibri"/>
                          <a:ea typeface="Calibri"/>
                          <a:cs typeface="Times New Roman"/>
                        </a:rPr>
                        <a:t> </a:t>
                      </a:r>
                      <a:r>
                        <a:rPr lang="en-US" sz="1400" b="1" dirty="0" smtClean="0">
                          <a:solidFill>
                            <a:srgbClr val="000000"/>
                          </a:solidFill>
                          <a:latin typeface="Calibri"/>
                          <a:ea typeface="Calibri"/>
                          <a:cs typeface="Times New Roman"/>
                        </a:rPr>
                        <a:t>Sayıları</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1</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r h="584887">
                <a:tc>
                  <a:txBody>
                    <a:bodyPr/>
                    <a:lstStyle/>
                    <a:p>
                      <a:pPr algn="l">
                        <a:lnSpc>
                          <a:spcPct val="115000"/>
                        </a:lnSpc>
                        <a:spcAft>
                          <a:spcPts val="0"/>
                        </a:spcAft>
                      </a:pPr>
                      <a:r>
                        <a:rPr lang="en-US" sz="1400" b="1" dirty="0">
                          <a:solidFill>
                            <a:srgbClr val="000000"/>
                          </a:solidFill>
                          <a:latin typeface="Calibri"/>
                          <a:ea typeface="Calibri"/>
                          <a:cs typeface="Times New Roman"/>
                        </a:rPr>
                        <a:t>Giden </a:t>
                      </a:r>
                      <a:r>
                        <a:rPr lang="tr-TR" sz="1400" b="1" dirty="0">
                          <a:latin typeface="Calibri"/>
                          <a:ea typeface="Calibri"/>
                          <a:cs typeface="Times New Roman"/>
                        </a:rPr>
                        <a:t> </a:t>
                      </a:r>
                      <a:r>
                        <a:rPr lang="tr-TR" sz="1400" b="1" dirty="0" smtClean="0">
                          <a:latin typeface="+mn-lt"/>
                          <a:ea typeface="Calibri"/>
                          <a:cs typeface="Times New Roman"/>
                        </a:rPr>
                        <a:t>Akademik </a:t>
                      </a:r>
                      <a:r>
                        <a:rPr lang="tr-TR" sz="1400" b="1" dirty="0" smtClean="0">
                          <a:latin typeface="Calibri"/>
                          <a:ea typeface="Calibri"/>
                          <a:cs typeface="Times New Roman"/>
                        </a:rPr>
                        <a:t>Personel</a:t>
                      </a:r>
                      <a:r>
                        <a:rPr lang="tr-TR" sz="1400" b="1" baseline="0" dirty="0" smtClean="0">
                          <a:latin typeface="Calibri"/>
                          <a:ea typeface="Calibri"/>
                          <a:cs typeface="Times New Roman"/>
                        </a:rPr>
                        <a:t> </a:t>
                      </a:r>
                      <a:r>
                        <a:rPr lang="en-US" sz="1400" b="1" dirty="0" smtClean="0">
                          <a:solidFill>
                            <a:srgbClr val="000000"/>
                          </a:solidFill>
                          <a:latin typeface="Calibri"/>
                          <a:ea typeface="Calibri"/>
                          <a:cs typeface="Times New Roman"/>
                        </a:rPr>
                        <a:t>Sayıları</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Calibri"/>
                          <a:ea typeface="Calibri"/>
                          <a:cs typeface="Times New Roman"/>
                        </a:rPr>
                        <a:t>0</a:t>
                      </a:r>
                      <a:endParaRPr lang="tr-TR" sz="140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lnSpc>
                          <a:spcPct val="115000"/>
                        </a:lnSpc>
                        <a:spcAft>
                          <a:spcPts val="0"/>
                        </a:spcAft>
                      </a:pPr>
                      <a:r>
                        <a:rPr lang="en-US" sz="1400" dirty="0">
                          <a:solidFill>
                            <a:srgbClr val="000000"/>
                          </a:solidFill>
                          <a:latin typeface="Calibri"/>
                          <a:ea typeface="Calibri"/>
                          <a:cs typeface="Times New Roman"/>
                        </a:rPr>
                        <a:t>0</a:t>
                      </a:r>
                      <a:endParaRPr lang="tr-TR" sz="1400" dirty="0">
                        <a:latin typeface="Calibri"/>
                        <a:ea typeface="Calibri"/>
                        <a:cs typeface="Times New Roman"/>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825881" y="731191"/>
            <a:ext cx="5586209" cy="369332"/>
          </a:xfrm>
          <a:prstGeom prst="rect">
            <a:avLst/>
          </a:prstGeom>
        </p:spPr>
        <p:txBody>
          <a:bodyPr wrap="none">
            <a:spAutoFit/>
          </a:bodyPr>
          <a:lstStyle/>
          <a:p>
            <a:r>
              <a:rPr lang="tr-TR" b="1" dirty="0" smtClean="0"/>
              <a:t>Yabancı Uyruklu Daimi Öğrenci Birimi Sayısı ve Bölümleri</a:t>
            </a:r>
            <a:endParaRPr lang="tr-TR" b="1" dirty="0"/>
          </a:p>
        </p:txBody>
      </p:sp>
      <p:pic>
        <p:nvPicPr>
          <p:cNvPr id="34817" name="Picture 1" descr="C:\Users\Tayfur\Desktop\bri1.png"/>
          <p:cNvPicPr>
            <a:picLocks noChangeAspect="1" noChangeArrowheads="1"/>
          </p:cNvPicPr>
          <p:nvPr/>
        </p:nvPicPr>
        <p:blipFill>
          <a:blip r:embed="rId2"/>
          <a:srcRect/>
          <a:stretch>
            <a:fillRect/>
          </a:stretch>
        </p:blipFill>
        <p:spPr bwMode="auto">
          <a:xfrm>
            <a:off x="708454" y="1304668"/>
            <a:ext cx="10668000" cy="3720413"/>
          </a:xfrm>
          <a:prstGeom prst="rect">
            <a:avLst/>
          </a:prstGeom>
          <a:noFill/>
        </p:spPr>
      </p:pic>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825881" y="731191"/>
            <a:ext cx="5586209" cy="369332"/>
          </a:xfrm>
          <a:prstGeom prst="rect">
            <a:avLst/>
          </a:prstGeom>
        </p:spPr>
        <p:txBody>
          <a:bodyPr wrap="none">
            <a:spAutoFit/>
          </a:bodyPr>
          <a:lstStyle/>
          <a:p>
            <a:r>
              <a:rPr lang="tr-TR" b="1" dirty="0" smtClean="0"/>
              <a:t>Yabancı Uyruklu Daimi Öğrenci Birimi Sayısı ve Bölümleri</a:t>
            </a:r>
            <a:endParaRPr lang="tr-TR" b="1" dirty="0"/>
          </a:p>
        </p:txBody>
      </p:sp>
      <p:pic>
        <p:nvPicPr>
          <p:cNvPr id="39938" name="Picture 2" descr="C:\Users\Tayfur\Desktop\bri2.png"/>
          <p:cNvPicPr>
            <a:picLocks noChangeAspect="1" noChangeArrowheads="1"/>
          </p:cNvPicPr>
          <p:nvPr/>
        </p:nvPicPr>
        <p:blipFill>
          <a:blip r:embed="rId2"/>
          <a:srcRect/>
          <a:stretch>
            <a:fillRect/>
          </a:stretch>
        </p:blipFill>
        <p:spPr bwMode="auto">
          <a:xfrm>
            <a:off x="350838" y="1388590"/>
            <a:ext cx="11354206" cy="3644730"/>
          </a:xfrm>
          <a:prstGeom prst="rect">
            <a:avLst/>
          </a:prstGeom>
          <a:noFill/>
        </p:spPr>
      </p:pic>
    </p:spTree>
    <p:extLst>
      <p:ext uri="{BB962C8B-B14F-4D97-AF65-F5344CB8AC3E}">
        <p14:creationId xmlns="" xmlns:p14="http://schemas.microsoft.com/office/powerpoint/2010/main" val="5372614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64643"/>
            <a:ext cx="6764482" cy="707886"/>
          </a:xfrm>
          <a:prstGeom prst="rect">
            <a:avLst/>
          </a:prstGeom>
          <a:noFill/>
        </p:spPr>
        <p:txBody>
          <a:bodyPr wrap="square" rtlCol="0">
            <a:spAutoFit/>
          </a:bodyPr>
          <a:lstStyle/>
          <a:p>
            <a:r>
              <a:rPr lang="tr-TR" sz="1600" b="1" dirty="0" smtClean="0">
                <a:solidFill>
                  <a:schemeClr val="tx1">
                    <a:lumMod val="85000"/>
                    <a:lumOff val="15000"/>
                  </a:schemeClr>
                </a:solidFill>
                <a:latin typeface="Montserrat Alternates" panose="00000500000000000000" pitchFamily="50" charset="-94"/>
              </a:rPr>
              <a:t>ULUSLAR ARASI İLİŞKİLER KOORDİNATÖRLÜĞÜ FİZİKİ YAPI </a:t>
            </a:r>
          </a:p>
          <a:p>
            <a:endParaRPr lang="tr-TR" sz="2400" b="1" dirty="0"/>
          </a:p>
        </p:txBody>
      </p:sp>
      <p:sp>
        <p:nvSpPr>
          <p:cNvPr id="6" name="5 Dikdörtgen"/>
          <p:cNvSpPr/>
          <p:nvPr/>
        </p:nvSpPr>
        <p:spPr>
          <a:xfrm>
            <a:off x="733165" y="2010032"/>
            <a:ext cx="10725665" cy="1477328"/>
          </a:xfrm>
          <a:prstGeom prst="rect">
            <a:avLst/>
          </a:prstGeom>
        </p:spPr>
        <p:txBody>
          <a:bodyPr wrap="square">
            <a:spAutoFit/>
          </a:bodyPr>
          <a:lstStyle/>
          <a:p>
            <a:pPr lvl="0" algn="just" fontAlgn="base">
              <a:spcBef>
                <a:spcPct val="0"/>
              </a:spcBef>
              <a:spcAft>
                <a:spcPct val="0"/>
              </a:spcAft>
            </a:pPr>
            <a:r>
              <a:rPr lang="tr-TR" dirty="0" smtClean="0">
                <a:latin typeface="Calibri" pitchFamily="34" charset="0"/>
                <a:ea typeface="Calibri" pitchFamily="34" charset="0"/>
                <a:cs typeface="Times New Roman" pitchFamily="18" charset="0"/>
              </a:rPr>
              <a:t>*Koordinatörlüğümüz bünyesinde Koordinatörlerimiz, Öğretim görevlilerimiz ve İdari personellerimiz için kullanılmakta olan </a:t>
            </a:r>
            <a:r>
              <a:rPr lang="tr-TR" dirty="0" smtClean="0">
                <a:latin typeface="Calibri" pitchFamily="34" charset="0"/>
                <a:ea typeface="Calibri" pitchFamily="34" charset="0"/>
                <a:cs typeface="Times New Roman" pitchFamily="18" charset="0"/>
              </a:rPr>
              <a:t>10 </a:t>
            </a:r>
            <a:r>
              <a:rPr lang="tr-TR" dirty="0" smtClean="0">
                <a:latin typeface="Calibri" pitchFamily="34" charset="0"/>
                <a:ea typeface="Calibri" pitchFamily="34" charset="0"/>
                <a:cs typeface="Times New Roman" pitchFamily="18" charset="0"/>
              </a:rPr>
              <a:t>ofis ve 1 eğitim salonu bulunmaktadır. </a:t>
            </a:r>
          </a:p>
          <a:p>
            <a:pPr lvl="0" algn="just" fontAlgn="base">
              <a:spcBef>
                <a:spcPct val="0"/>
              </a:spcBef>
              <a:spcAft>
                <a:spcPct val="0"/>
              </a:spcAft>
            </a:pPr>
            <a:endParaRPr lang="tr-TR" dirty="0" smtClean="0">
              <a:latin typeface="Calibri" pitchFamily="34" charset="0"/>
              <a:ea typeface="Calibri" pitchFamily="34" charset="0"/>
              <a:cs typeface="Times New Roman" pitchFamily="18" charset="0"/>
            </a:endParaRPr>
          </a:p>
          <a:p>
            <a:pPr lvl="0" algn="just" fontAlgn="base">
              <a:spcBef>
                <a:spcPct val="0"/>
              </a:spcBef>
              <a:spcAft>
                <a:spcPct val="0"/>
              </a:spcAft>
            </a:pPr>
            <a:r>
              <a:rPr lang="tr-TR" dirty="0" smtClean="0">
                <a:latin typeface="Calibri" pitchFamily="34" charset="0"/>
                <a:ea typeface="Calibri" pitchFamily="34" charset="0"/>
                <a:cs typeface="Times New Roman" pitchFamily="18" charset="0"/>
              </a:rPr>
              <a:t>*1 ofis tamamen kullanılamaz durumdadır. (Bu ofiste tavan akıntısı her yıl olmakta, ofis duvarları su ve nem kapmakta, koku oluşmasından dolayı tamamen kullanılamaz haldedir.)</a:t>
            </a:r>
            <a:endParaRPr lang="tr-TR" sz="2400" dirty="0" smtClean="0">
              <a:latin typeface="Arial" pitchFamily="34" charset="0"/>
              <a:cs typeface="Arial" pitchFamily="34" charset="0"/>
            </a:endParaRPr>
          </a:p>
        </p:txBody>
      </p:sp>
    </p:spTree>
    <p:extLst>
      <p:ext uri="{BB962C8B-B14F-4D97-AF65-F5344CB8AC3E}">
        <p14:creationId xmlns="" xmlns:p14="http://schemas.microsoft.com/office/powerpoint/2010/main" val="18609970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64643"/>
            <a:ext cx="6764482" cy="707886"/>
          </a:xfrm>
          <a:prstGeom prst="rect">
            <a:avLst/>
          </a:prstGeom>
          <a:noFill/>
        </p:spPr>
        <p:txBody>
          <a:bodyPr wrap="square" rtlCol="0">
            <a:spAutoFit/>
          </a:bodyPr>
          <a:lstStyle/>
          <a:p>
            <a:r>
              <a:rPr lang="tr-TR" sz="1600" b="1" dirty="0" smtClean="0">
                <a:solidFill>
                  <a:schemeClr val="tx1">
                    <a:lumMod val="85000"/>
                    <a:lumOff val="15000"/>
                  </a:schemeClr>
                </a:solidFill>
                <a:latin typeface="Montserrat Alternates" panose="00000500000000000000" pitchFamily="50" charset="-94"/>
              </a:rPr>
              <a:t>ULUSLAR ARASI İLİŞKİLER KOORDİNATÖRLÜĞÜ MALİ DURUM</a:t>
            </a:r>
          </a:p>
          <a:p>
            <a:endParaRPr lang="tr-TR" sz="2400" b="1" dirty="0"/>
          </a:p>
        </p:txBody>
      </p:sp>
      <p:sp>
        <p:nvSpPr>
          <p:cNvPr id="6" name="5 Dikdörtgen"/>
          <p:cNvSpPr/>
          <p:nvPr/>
        </p:nvSpPr>
        <p:spPr>
          <a:xfrm>
            <a:off x="650786" y="1556951"/>
            <a:ext cx="10725665" cy="3970318"/>
          </a:xfrm>
          <a:prstGeom prst="rect">
            <a:avLst/>
          </a:prstGeom>
        </p:spPr>
        <p:txBody>
          <a:bodyPr wrap="square">
            <a:spAutoFit/>
          </a:bodyPr>
          <a:lstStyle/>
          <a:p>
            <a:pPr lvl="0" algn="just" fontAlgn="base">
              <a:spcBef>
                <a:spcPct val="0"/>
              </a:spcBef>
              <a:spcAft>
                <a:spcPct val="0"/>
              </a:spcAft>
            </a:pPr>
            <a:r>
              <a:rPr lang="tr-TR" dirty="0" smtClean="0">
                <a:latin typeface="Calibri" pitchFamily="34" charset="0"/>
                <a:ea typeface="Calibri" pitchFamily="34" charset="0"/>
                <a:cs typeface="Times New Roman" pitchFamily="18" charset="0"/>
              </a:rPr>
              <a:t>* Erasmus Plus Programı Kurum Koordinatörlüğüne, Erasmus Plus kapsamında öğrenci öğrenim - staj hareketliliği, İdari personel için eğitim alma, Akademik personel için eğitim verme süreçleri için Ulusal ajans tarafından hibe desteği verilmekte, ilgili hibe desteği Üniversitemiz Erasmus banka hesabına aktarımı yatırılmaktadır.</a:t>
            </a:r>
          </a:p>
          <a:p>
            <a:pPr lvl="0" algn="just" fontAlgn="base">
              <a:spcBef>
                <a:spcPct val="0"/>
              </a:spcBef>
              <a:spcAft>
                <a:spcPct val="0"/>
              </a:spcAft>
            </a:pPr>
            <a:endParaRPr lang="tr-TR" dirty="0" smtClean="0">
              <a:latin typeface="Calibri" pitchFamily="34" charset="0"/>
              <a:ea typeface="Calibri" pitchFamily="34" charset="0"/>
              <a:cs typeface="Times New Roman" pitchFamily="18" charset="0"/>
            </a:endParaRPr>
          </a:p>
          <a:p>
            <a:pPr lvl="0" algn="just" fontAlgn="base">
              <a:spcBef>
                <a:spcPct val="0"/>
              </a:spcBef>
              <a:spcAft>
                <a:spcPct val="0"/>
              </a:spcAft>
            </a:pPr>
            <a:r>
              <a:rPr lang="tr-TR" dirty="0" smtClean="0">
                <a:latin typeface="Calibri" pitchFamily="34" charset="0"/>
                <a:ea typeface="Calibri" pitchFamily="34" charset="0"/>
                <a:cs typeface="Times New Roman" pitchFamily="18" charset="0"/>
              </a:rPr>
              <a:t>* Farabi Programı Kurum Koordinatörlüğüne, Farabi değişimi için Üniversitemizden diğer Üniversitelere giden öğrenciler için her yıl farklı miktarda karşılıksız burs desteği verilmekte, ilgili burslar öğrencilere ödenmek üzere Üniversitemiz Farabi banka hesaplarına aktarılmaktadır.</a:t>
            </a:r>
          </a:p>
          <a:p>
            <a:pPr lvl="0" algn="just" fontAlgn="base">
              <a:spcBef>
                <a:spcPct val="0"/>
              </a:spcBef>
              <a:spcAft>
                <a:spcPct val="0"/>
              </a:spcAft>
              <a:buFont typeface="Arial" pitchFamily="34" charset="0"/>
              <a:buChar char="•"/>
            </a:pPr>
            <a:endParaRPr lang="tr-TR" sz="2400" dirty="0" smtClean="0">
              <a:latin typeface="Calibri" pitchFamily="34" charset="0"/>
              <a:cs typeface="Times New Roman" pitchFamily="18" charset="0"/>
            </a:endParaRPr>
          </a:p>
          <a:p>
            <a:pPr algn="just" fontAlgn="base">
              <a:spcBef>
                <a:spcPct val="0"/>
              </a:spcBef>
              <a:spcAft>
                <a:spcPct val="0"/>
              </a:spcAft>
            </a:pPr>
            <a:r>
              <a:rPr lang="tr-TR" sz="2400" dirty="0" smtClean="0">
                <a:latin typeface="Calibri" pitchFamily="34" charset="0"/>
                <a:ea typeface="Calibri" pitchFamily="34" charset="0"/>
                <a:cs typeface="Times New Roman" pitchFamily="18" charset="0"/>
              </a:rPr>
              <a:t>* </a:t>
            </a:r>
            <a:r>
              <a:rPr lang="tr-TR" dirty="0" smtClean="0">
                <a:latin typeface="Calibri" pitchFamily="34" charset="0"/>
                <a:ea typeface="Calibri" pitchFamily="34" charset="0"/>
                <a:cs typeface="Times New Roman" pitchFamily="18" charset="0"/>
              </a:rPr>
              <a:t>Mevlana Programı Kurum Koordinatörlüğüne, Mevlana değişimi için Üniversitemizden diğer Üniversitelere giden - gelen </a:t>
            </a:r>
            <a:r>
              <a:rPr lang="tr-TR" dirty="0" smtClean="0">
                <a:latin typeface="Calibri" pitchFamily="34" charset="0"/>
                <a:ea typeface="Calibri" pitchFamily="34" charset="0"/>
                <a:cs typeface="Times New Roman" pitchFamily="18" charset="0"/>
              </a:rPr>
              <a:t>öğrenciler ve Üniversitemize diğer Ülkelerden gelecek olan Akademik </a:t>
            </a:r>
            <a:r>
              <a:rPr lang="tr-TR" dirty="0" err="1" smtClean="0">
                <a:latin typeface="Calibri" pitchFamily="34" charset="0"/>
                <a:ea typeface="Calibri" pitchFamily="34" charset="0"/>
                <a:cs typeface="Times New Roman" pitchFamily="18" charset="0"/>
              </a:rPr>
              <a:t>perssonele</a:t>
            </a:r>
            <a:r>
              <a:rPr lang="tr-TR" dirty="0" smtClean="0">
                <a:latin typeface="Calibri" pitchFamily="34" charset="0"/>
                <a:ea typeface="Calibri" pitchFamily="34" charset="0"/>
                <a:cs typeface="Times New Roman" pitchFamily="18" charset="0"/>
              </a:rPr>
              <a:t> </a:t>
            </a:r>
            <a:r>
              <a:rPr lang="tr-TR" dirty="0" smtClean="0">
                <a:latin typeface="Calibri" pitchFamily="34" charset="0"/>
                <a:ea typeface="Calibri" pitchFamily="34" charset="0"/>
                <a:cs typeface="Times New Roman" pitchFamily="18" charset="0"/>
              </a:rPr>
              <a:t>YÖK tarafından </a:t>
            </a:r>
            <a:r>
              <a:rPr lang="tr-TR" dirty="0" smtClean="0">
                <a:latin typeface="Calibri" pitchFamily="34" charset="0"/>
                <a:ea typeface="Calibri" pitchFamily="34" charset="0"/>
                <a:cs typeface="Times New Roman" pitchFamily="18" charset="0"/>
              </a:rPr>
              <a:t>başvuruları </a:t>
            </a:r>
            <a:r>
              <a:rPr lang="tr-TR" dirty="0" smtClean="0">
                <a:latin typeface="Calibri" pitchFamily="34" charset="0"/>
                <a:ea typeface="Calibri" pitchFamily="34" charset="0"/>
                <a:cs typeface="Times New Roman" pitchFamily="18" charset="0"/>
              </a:rPr>
              <a:t>kabul </a:t>
            </a:r>
            <a:r>
              <a:rPr lang="tr-TR" dirty="0" smtClean="0">
                <a:latin typeface="Calibri" pitchFamily="34" charset="0"/>
                <a:ea typeface="Calibri" pitchFamily="34" charset="0"/>
                <a:cs typeface="Times New Roman" pitchFamily="18" charset="0"/>
              </a:rPr>
              <a:t>edilmesi halinde </a:t>
            </a:r>
            <a:r>
              <a:rPr lang="tr-TR" dirty="0" smtClean="0">
                <a:latin typeface="Calibri" pitchFamily="34" charset="0"/>
                <a:ea typeface="Calibri" pitchFamily="34" charset="0"/>
                <a:cs typeface="Times New Roman" pitchFamily="18" charset="0"/>
              </a:rPr>
              <a:t>her yıl farklı miktarda karşılıksız hibe verilmektedir</a:t>
            </a:r>
            <a:r>
              <a:rPr lang="tr-TR" dirty="0" smtClean="0">
                <a:latin typeface="Calibri" pitchFamily="34" charset="0"/>
                <a:ea typeface="Calibri" pitchFamily="34" charset="0"/>
                <a:cs typeface="Times New Roman" pitchFamily="18" charset="0"/>
              </a:rPr>
              <a:t>. ilgili </a:t>
            </a:r>
            <a:r>
              <a:rPr lang="tr-TR" dirty="0" smtClean="0">
                <a:latin typeface="Calibri" pitchFamily="34" charset="0"/>
                <a:ea typeface="Calibri" pitchFamily="34" charset="0"/>
                <a:cs typeface="Times New Roman" pitchFamily="18" charset="0"/>
              </a:rPr>
              <a:t>hibeler öğrencilere ve Akademik personele </a:t>
            </a:r>
            <a:r>
              <a:rPr lang="tr-TR" dirty="0" smtClean="0">
                <a:latin typeface="Calibri" pitchFamily="34" charset="0"/>
                <a:ea typeface="Calibri" pitchFamily="34" charset="0"/>
                <a:cs typeface="Times New Roman" pitchFamily="18" charset="0"/>
              </a:rPr>
              <a:t>ödenmek üzere Üniversitemiz </a:t>
            </a:r>
            <a:r>
              <a:rPr lang="tr-TR" dirty="0" smtClean="0">
                <a:latin typeface="Calibri" pitchFamily="34" charset="0"/>
                <a:ea typeface="Calibri" pitchFamily="34" charset="0"/>
                <a:cs typeface="Times New Roman" pitchFamily="18" charset="0"/>
              </a:rPr>
              <a:t>Mevlana banka </a:t>
            </a:r>
            <a:r>
              <a:rPr lang="tr-TR" dirty="0" smtClean="0">
                <a:latin typeface="Calibri" pitchFamily="34" charset="0"/>
                <a:ea typeface="Calibri" pitchFamily="34" charset="0"/>
                <a:cs typeface="Times New Roman" pitchFamily="18" charset="0"/>
              </a:rPr>
              <a:t>hesaplarına aktarılmaktadır.</a:t>
            </a:r>
            <a:endParaRPr lang="tr-TR" dirty="0" smtClean="0">
              <a:latin typeface="Arial" pitchFamily="34" charset="0"/>
              <a:cs typeface="Arial" pitchFamily="34" charset="0"/>
            </a:endParaRPr>
          </a:p>
          <a:p>
            <a:pPr lvl="0" fontAlgn="base">
              <a:spcBef>
                <a:spcPct val="0"/>
              </a:spcBef>
              <a:spcAft>
                <a:spcPct val="0"/>
              </a:spcAft>
              <a:buFont typeface="Arial" pitchFamily="34" charset="0"/>
              <a:buChar char="•"/>
            </a:pPr>
            <a:endParaRPr lang="tr-TR" sz="2400" dirty="0" smtClean="0">
              <a:latin typeface="Arial" pitchFamily="34" charset="0"/>
              <a:cs typeface="Arial" pitchFamily="34" charset="0"/>
            </a:endParaRPr>
          </a:p>
        </p:txBody>
      </p:sp>
    </p:spTree>
    <p:extLst>
      <p:ext uri="{BB962C8B-B14F-4D97-AF65-F5344CB8AC3E}">
        <p14:creationId xmlns="" xmlns:p14="http://schemas.microsoft.com/office/powerpoint/2010/main" val="18609970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52132" y="689356"/>
            <a:ext cx="7869662" cy="707886"/>
          </a:xfrm>
          <a:prstGeom prst="rect">
            <a:avLst/>
          </a:prstGeom>
          <a:noFill/>
        </p:spPr>
        <p:txBody>
          <a:bodyPr wrap="square" rtlCol="0">
            <a:spAutoFit/>
          </a:bodyPr>
          <a:lstStyle/>
          <a:p>
            <a:r>
              <a:rPr lang="tr-TR" sz="1500" b="1" dirty="0" smtClean="0">
                <a:solidFill>
                  <a:schemeClr val="tx1">
                    <a:lumMod val="85000"/>
                    <a:lumOff val="15000"/>
                  </a:schemeClr>
                </a:solidFill>
                <a:latin typeface="Montserrat Alternates" panose="00000500000000000000" pitchFamily="50" charset="-94"/>
              </a:rPr>
              <a:t>ULUSLARARASI İLİŞKİLER KOORDİNATÖRLÜĞÜ KALİTE FAALİYETLERİ</a:t>
            </a:r>
          </a:p>
          <a:p>
            <a:endParaRPr lang="tr-TR" sz="2400" b="1" dirty="0"/>
          </a:p>
        </p:txBody>
      </p:sp>
      <p:sp>
        <p:nvSpPr>
          <p:cNvPr id="6" name="5 Dikdörtgen"/>
          <p:cNvSpPr/>
          <p:nvPr/>
        </p:nvSpPr>
        <p:spPr>
          <a:xfrm>
            <a:off x="724927" y="2092410"/>
            <a:ext cx="10725665" cy="1015663"/>
          </a:xfrm>
          <a:prstGeom prst="rect">
            <a:avLst/>
          </a:prstGeom>
        </p:spPr>
        <p:txBody>
          <a:bodyPr wrap="square">
            <a:spAutoFit/>
          </a:bodyPr>
          <a:lstStyle/>
          <a:p>
            <a:pPr lvl="0" algn="just" fontAlgn="base">
              <a:spcBef>
                <a:spcPct val="0"/>
              </a:spcBef>
              <a:spcAft>
                <a:spcPct val="0"/>
              </a:spcAft>
            </a:pPr>
            <a:r>
              <a:rPr lang="tr-TR" dirty="0" smtClean="0">
                <a:latin typeface="Calibri" pitchFamily="34" charset="0"/>
                <a:ea typeface="Calibri" pitchFamily="34" charset="0"/>
                <a:cs typeface="Times New Roman" pitchFamily="18" charset="0"/>
              </a:rPr>
              <a:t>* Kalite Koordinatörlüğü ile organize olarak Üniversite sayfasına gerekli formlar eklenmekte, Değişim programlarına katılan öğrencilere en iyi şekilde hizmet sunumu yapılmaktadır.</a:t>
            </a:r>
            <a:endParaRPr lang="tr-TR" dirty="0" smtClean="0">
              <a:latin typeface="Arial" pitchFamily="34" charset="0"/>
              <a:cs typeface="Arial" pitchFamily="34" charset="0"/>
            </a:endParaRPr>
          </a:p>
          <a:p>
            <a:pPr lvl="0" fontAlgn="base">
              <a:spcBef>
                <a:spcPct val="0"/>
              </a:spcBef>
              <a:spcAft>
                <a:spcPct val="0"/>
              </a:spcAft>
              <a:buFont typeface="Arial" pitchFamily="34" charset="0"/>
              <a:buChar char="•"/>
            </a:pPr>
            <a:endParaRPr lang="tr-TR" sz="2400" dirty="0" smtClean="0">
              <a:latin typeface="Arial" pitchFamily="34" charset="0"/>
              <a:cs typeface="Arial" pitchFamily="34" charset="0"/>
            </a:endParaRPr>
          </a:p>
        </p:txBody>
      </p:sp>
    </p:spTree>
    <p:extLst>
      <p:ext uri="{BB962C8B-B14F-4D97-AF65-F5344CB8AC3E}">
        <p14:creationId xmlns="" xmlns:p14="http://schemas.microsoft.com/office/powerpoint/2010/main" val="18609970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10942" y="738783"/>
            <a:ext cx="8413360" cy="276999"/>
          </a:xfrm>
          <a:prstGeom prst="rect">
            <a:avLst/>
          </a:prstGeom>
          <a:noFill/>
        </p:spPr>
        <p:txBody>
          <a:bodyPr wrap="square" rtlCol="0">
            <a:spAutoFit/>
          </a:bodyPr>
          <a:lstStyle/>
          <a:p>
            <a:r>
              <a:rPr lang="tr-TR" sz="1200" b="1" dirty="0" smtClean="0">
                <a:solidFill>
                  <a:schemeClr val="tx1">
                    <a:lumMod val="85000"/>
                    <a:lumOff val="15000"/>
                  </a:schemeClr>
                </a:solidFill>
                <a:latin typeface="Montserrat Alternates" panose="00000500000000000000" pitchFamily="50" charset="-94"/>
              </a:rPr>
              <a:t>ULUSLARARASI İLİŞKİLER KOORDİNATÖRLÜĞÜNÜN DÜZENLEMİŞ OLDUĞU ETKİNLİKLER</a:t>
            </a:r>
            <a:endParaRPr lang="tr-TR" sz="1200" b="1" dirty="0"/>
          </a:p>
        </p:txBody>
      </p:sp>
      <p:sp>
        <p:nvSpPr>
          <p:cNvPr id="6" name="5 Dikdörtgen"/>
          <p:cNvSpPr/>
          <p:nvPr/>
        </p:nvSpPr>
        <p:spPr>
          <a:xfrm>
            <a:off x="724927" y="2092410"/>
            <a:ext cx="10725665" cy="738664"/>
          </a:xfrm>
          <a:prstGeom prst="rect">
            <a:avLst/>
          </a:prstGeom>
        </p:spPr>
        <p:txBody>
          <a:bodyPr wrap="square">
            <a:spAutoFit/>
          </a:bodyPr>
          <a:lstStyle/>
          <a:p>
            <a:pPr lvl="0" algn="just" fontAlgn="base">
              <a:spcBef>
                <a:spcPct val="0"/>
              </a:spcBef>
              <a:spcAft>
                <a:spcPct val="0"/>
              </a:spcAft>
              <a:buFont typeface="Arial" pitchFamily="34" charset="0"/>
              <a:buChar char="•"/>
            </a:pPr>
            <a:r>
              <a:rPr lang="tr-TR" dirty="0" smtClean="0">
                <a:latin typeface="Calibri" pitchFamily="34" charset="0"/>
                <a:ea typeface="Calibri" pitchFamily="34" charset="0"/>
                <a:cs typeface="Times New Roman" pitchFamily="18" charset="0"/>
              </a:rPr>
              <a:t> Yabancı uyruklu öğrencilere yönelik futbol müsabakaları, </a:t>
            </a:r>
            <a:r>
              <a:rPr lang="tr-TR" dirty="0" smtClean="0">
                <a:latin typeface="Calibri" pitchFamily="34" charset="0"/>
                <a:ea typeface="Calibri" pitchFamily="34" charset="0"/>
                <a:cs typeface="Times New Roman" pitchFamily="18" charset="0"/>
              </a:rPr>
              <a:t>eğlence </a:t>
            </a:r>
            <a:r>
              <a:rPr lang="tr-TR" dirty="0" smtClean="0">
                <a:latin typeface="Calibri" pitchFamily="34" charset="0"/>
                <a:ea typeface="Calibri" pitchFamily="34" charset="0"/>
                <a:cs typeface="Times New Roman" pitchFamily="18" charset="0"/>
              </a:rPr>
              <a:t>etkinlikleri her yıl yapılmaktadır.</a:t>
            </a:r>
            <a:endParaRPr lang="tr-TR" dirty="0" smtClean="0">
              <a:latin typeface="Arial" pitchFamily="34" charset="0"/>
              <a:cs typeface="Arial" pitchFamily="34" charset="0"/>
            </a:endParaRPr>
          </a:p>
          <a:p>
            <a:pPr lvl="0" fontAlgn="base">
              <a:spcBef>
                <a:spcPct val="0"/>
              </a:spcBef>
              <a:spcAft>
                <a:spcPct val="0"/>
              </a:spcAft>
              <a:buFont typeface="Arial" pitchFamily="34" charset="0"/>
              <a:buChar char="•"/>
            </a:pPr>
            <a:endParaRPr lang="tr-TR" sz="2400" dirty="0" smtClean="0">
              <a:latin typeface="Arial" pitchFamily="34" charset="0"/>
              <a:cs typeface="Arial" pitchFamily="34" charset="0"/>
            </a:endParaRPr>
          </a:p>
        </p:txBody>
      </p:sp>
    </p:spTree>
    <p:extLst>
      <p:ext uri="{BB962C8B-B14F-4D97-AF65-F5344CB8AC3E}">
        <p14:creationId xmlns="" xmlns:p14="http://schemas.microsoft.com/office/powerpoint/2010/main" val="18609970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10942" y="738783"/>
            <a:ext cx="8413360" cy="323165"/>
          </a:xfrm>
          <a:prstGeom prst="rect">
            <a:avLst/>
          </a:prstGeom>
          <a:noFill/>
        </p:spPr>
        <p:txBody>
          <a:bodyPr wrap="square" rtlCol="0">
            <a:spAutoFit/>
          </a:bodyPr>
          <a:lstStyle/>
          <a:p>
            <a:r>
              <a:rPr lang="tr-TR" sz="1500" b="1" dirty="0" smtClean="0">
                <a:solidFill>
                  <a:schemeClr val="tx1">
                    <a:lumMod val="85000"/>
                    <a:lumOff val="15000"/>
                  </a:schemeClr>
                </a:solidFill>
                <a:latin typeface="Montserrat Alternates" panose="00000500000000000000" pitchFamily="50" charset="-94"/>
              </a:rPr>
              <a:t>ULUSLARARASI İLİŞKİLER KOORDİNATÖRLÜĞÜ İHTİYAÇ VE TALEPLERİ</a:t>
            </a:r>
            <a:endParaRPr lang="tr-TR" sz="1500" b="1" dirty="0"/>
          </a:p>
        </p:txBody>
      </p:sp>
      <p:sp>
        <p:nvSpPr>
          <p:cNvPr id="6" name="5 Dikdörtgen"/>
          <p:cNvSpPr/>
          <p:nvPr/>
        </p:nvSpPr>
        <p:spPr>
          <a:xfrm>
            <a:off x="362466" y="1672279"/>
            <a:ext cx="11549448" cy="1200329"/>
          </a:xfrm>
          <a:prstGeom prst="rect">
            <a:avLst/>
          </a:prstGeom>
        </p:spPr>
        <p:txBody>
          <a:bodyPr wrap="square">
            <a:spAutoFit/>
          </a:bodyPr>
          <a:lstStyle/>
          <a:p>
            <a:pPr lvl="0" algn="just" fontAlgn="base">
              <a:spcBef>
                <a:spcPct val="0"/>
              </a:spcBef>
              <a:spcAft>
                <a:spcPct val="0"/>
              </a:spcAft>
            </a:pPr>
            <a:r>
              <a:rPr lang="tr-TR" b="1" dirty="0" smtClean="0">
                <a:latin typeface="Arial" pitchFamily="34" charset="0"/>
                <a:cs typeface="Arial" pitchFamily="34" charset="0"/>
              </a:rPr>
              <a:t>* </a:t>
            </a:r>
            <a:r>
              <a:rPr lang="tr-TR" dirty="0" smtClean="0">
                <a:latin typeface="Arial" pitchFamily="34" charset="0"/>
                <a:cs typeface="Arial" pitchFamily="34" charset="0"/>
              </a:rPr>
              <a:t>Koordinatörlerimize bilgisayar ve yazıcı (3’er Adet),</a:t>
            </a:r>
          </a:p>
          <a:p>
            <a:pPr lvl="0" algn="just" fontAlgn="base">
              <a:spcBef>
                <a:spcPct val="0"/>
              </a:spcBef>
              <a:spcAft>
                <a:spcPct val="0"/>
              </a:spcAft>
            </a:pPr>
            <a:r>
              <a:rPr lang="tr-TR" dirty="0" smtClean="0">
                <a:latin typeface="Arial" pitchFamily="34" charset="0"/>
                <a:cs typeface="Arial" pitchFamily="34" charset="0"/>
              </a:rPr>
              <a:t>* Yabancı uyruklu öğrenci kayıt evraklarının muhafazası için çok bölmeli dolap (4 Adet),</a:t>
            </a:r>
          </a:p>
          <a:p>
            <a:pPr lvl="0" algn="just" fontAlgn="base">
              <a:spcBef>
                <a:spcPct val="0"/>
              </a:spcBef>
              <a:spcAft>
                <a:spcPct val="0"/>
              </a:spcAft>
            </a:pPr>
            <a:r>
              <a:rPr lang="tr-TR" dirty="0" smtClean="0">
                <a:latin typeface="Arial" pitchFamily="34" charset="0"/>
                <a:cs typeface="Arial" pitchFamily="34" charset="0"/>
              </a:rPr>
              <a:t>* Yurtiçi-Yurtdışı seminer,toplantı,tanıtımlarında kullanılmak üzere dizüstü bilgisayar (1 Adet)</a:t>
            </a:r>
          </a:p>
          <a:p>
            <a:pPr lvl="0" algn="just" fontAlgn="base">
              <a:spcBef>
                <a:spcPct val="0"/>
              </a:spcBef>
              <a:spcAft>
                <a:spcPct val="0"/>
              </a:spcAft>
            </a:pPr>
            <a:r>
              <a:rPr lang="tr-TR" dirty="0" smtClean="0">
                <a:latin typeface="Arial" pitchFamily="34" charset="0"/>
                <a:cs typeface="Arial" pitchFamily="34" charset="0"/>
              </a:rPr>
              <a:t>* İdari personel için çok özellikli fonksiyonel yazıcı (1 Adet)</a:t>
            </a:r>
          </a:p>
        </p:txBody>
      </p:sp>
      <p:sp>
        <p:nvSpPr>
          <p:cNvPr id="5" name="4 Dikdörtgen"/>
          <p:cNvSpPr/>
          <p:nvPr/>
        </p:nvSpPr>
        <p:spPr>
          <a:xfrm>
            <a:off x="830001" y="1275490"/>
            <a:ext cx="1443641" cy="400110"/>
          </a:xfrm>
          <a:prstGeom prst="rect">
            <a:avLst/>
          </a:prstGeom>
        </p:spPr>
        <p:txBody>
          <a:bodyPr wrap="square">
            <a:spAutoFit/>
          </a:bodyPr>
          <a:lstStyle/>
          <a:p>
            <a:pPr lvl="0" fontAlgn="base">
              <a:spcBef>
                <a:spcPct val="0"/>
              </a:spcBef>
              <a:spcAft>
                <a:spcPct val="0"/>
              </a:spcAft>
            </a:pPr>
            <a:r>
              <a:rPr lang="tr-TR" sz="2000" b="1" dirty="0" smtClean="0">
                <a:latin typeface="Arial" pitchFamily="34" charset="0"/>
                <a:cs typeface="Arial" pitchFamily="34" charset="0"/>
              </a:rPr>
              <a:t>İhtiyaçlar</a:t>
            </a:r>
            <a:r>
              <a:rPr lang="tr-TR" b="1" dirty="0" smtClean="0">
                <a:latin typeface="Arial" pitchFamily="34" charset="0"/>
                <a:cs typeface="Arial" pitchFamily="34" charset="0"/>
              </a:rPr>
              <a:t>:</a:t>
            </a:r>
          </a:p>
        </p:txBody>
      </p:sp>
      <p:sp>
        <p:nvSpPr>
          <p:cNvPr id="7" name="6 Dikdörtgen"/>
          <p:cNvSpPr/>
          <p:nvPr/>
        </p:nvSpPr>
        <p:spPr>
          <a:xfrm>
            <a:off x="850596" y="3083696"/>
            <a:ext cx="1443641" cy="400110"/>
          </a:xfrm>
          <a:prstGeom prst="rect">
            <a:avLst/>
          </a:prstGeom>
        </p:spPr>
        <p:txBody>
          <a:bodyPr wrap="square">
            <a:spAutoFit/>
          </a:bodyPr>
          <a:lstStyle/>
          <a:p>
            <a:pPr lvl="0" fontAlgn="base">
              <a:spcBef>
                <a:spcPct val="0"/>
              </a:spcBef>
              <a:spcAft>
                <a:spcPct val="0"/>
              </a:spcAft>
            </a:pPr>
            <a:r>
              <a:rPr lang="tr-TR" sz="2000" b="1" dirty="0" smtClean="0">
                <a:latin typeface="Arial" pitchFamily="34" charset="0"/>
                <a:cs typeface="Arial" pitchFamily="34" charset="0"/>
              </a:rPr>
              <a:t>Talep:</a:t>
            </a:r>
          </a:p>
        </p:txBody>
      </p:sp>
      <p:sp>
        <p:nvSpPr>
          <p:cNvPr id="8" name="7 Dikdörtgen"/>
          <p:cNvSpPr/>
          <p:nvPr/>
        </p:nvSpPr>
        <p:spPr>
          <a:xfrm>
            <a:off x="329513" y="3579339"/>
            <a:ext cx="11549448" cy="1785104"/>
          </a:xfrm>
          <a:prstGeom prst="rect">
            <a:avLst/>
          </a:prstGeom>
        </p:spPr>
        <p:txBody>
          <a:bodyPr wrap="square">
            <a:spAutoFit/>
          </a:bodyPr>
          <a:lstStyle/>
          <a:p>
            <a:pPr lvl="0" algn="just" fontAlgn="base">
              <a:spcBef>
                <a:spcPct val="0"/>
              </a:spcBef>
              <a:spcAft>
                <a:spcPct val="0"/>
              </a:spcAft>
            </a:pPr>
            <a:r>
              <a:rPr lang="tr-TR" sz="2000" b="1" dirty="0" smtClean="0">
                <a:latin typeface="Arial" pitchFamily="34" charset="0"/>
                <a:cs typeface="Arial" pitchFamily="34" charset="0"/>
              </a:rPr>
              <a:t>* </a:t>
            </a:r>
            <a:r>
              <a:rPr lang="tr-TR" dirty="0" smtClean="0">
                <a:latin typeface="Arial" pitchFamily="34" charset="0"/>
                <a:cs typeface="Arial" pitchFamily="34" charset="0"/>
              </a:rPr>
              <a:t>Üniversitemiz </a:t>
            </a:r>
            <a:r>
              <a:rPr lang="tr-TR" dirty="0" smtClean="0">
                <a:latin typeface="Arial" pitchFamily="34" charset="0"/>
                <a:cs typeface="Arial" pitchFamily="34" charset="0"/>
              </a:rPr>
              <a:t>değişim programı öğrenci sayısının her geçen gün artması, Yabancı uyruklu daimi öğrenci sayısının her geçen yıl </a:t>
            </a:r>
            <a:r>
              <a:rPr lang="tr-TR" dirty="0" smtClean="0">
                <a:latin typeface="Arial" pitchFamily="34" charset="0"/>
                <a:cs typeface="Arial" pitchFamily="34" charset="0"/>
              </a:rPr>
              <a:t>artması(örneğin; 2016’ da 129 öğrenci, 2017’ de 306, 2018’ de 674, 2019’da 971 öğrenci olmak üzere toplam Yabancı uyruklu öğrenci sayısı 2080 öğrenci olmuştur. </a:t>
            </a:r>
            <a:r>
              <a:rPr lang="tr-TR" dirty="0" smtClean="0">
                <a:latin typeface="Arial" pitchFamily="34" charset="0"/>
                <a:cs typeface="Arial" pitchFamily="34" charset="0"/>
              </a:rPr>
              <a:t>Kalite Koordinatörlüğü ile ilgili iş yükünün artması, idari personellerin üzerinde </a:t>
            </a:r>
            <a:r>
              <a:rPr lang="tr-TR" dirty="0" smtClean="0">
                <a:latin typeface="Arial" pitchFamily="34" charset="0"/>
                <a:cs typeface="Arial" pitchFamily="34" charset="0"/>
              </a:rPr>
              <a:t> 3-4 </a:t>
            </a:r>
            <a:r>
              <a:rPr lang="tr-TR" dirty="0" smtClean="0">
                <a:latin typeface="Arial" pitchFamily="34" charset="0"/>
                <a:cs typeface="Arial" pitchFamily="34" charset="0"/>
              </a:rPr>
              <a:t>görevlendirme bulunması dolayısı ile, idari personellerimiz yetersiz kalmakta, yıpranmakta, bazı işleri yetiştirmekte zorlanmaktadırlar. Bundan dolayı 1 idari personelin Koordinatörlüğümüze en yakın sürede görevlendirilmesini talep etmekteyiz.</a:t>
            </a:r>
          </a:p>
        </p:txBody>
      </p:sp>
    </p:spTree>
    <p:extLst>
      <p:ext uri="{BB962C8B-B14F-4D97-AF65-F5344CB8AC3E}">
        <p14:creationId xmlns="" xmlns:p14="http://schemas.microsoft.com/office/powerpoint/2010/main" val="18609970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3442</TotalTime>
  <Words>991</Words>
  <Application>Microsoft Office PowerPoint</Application>
  <PresentationFormat>Özel</PresentationFormat>
  <Paragraphs>239</Paragraphs>
  <Slides>21</Slides>
  <Notes>0</Notes>
  <HiddenSlides>0</HiddenSlides>
  <MMClips>0</MMClips>
  <ScaleCrop>false</ScaleCrop>
  <HeadingPairs>
    <vt:vector size="4" baseType="variant">
      <vt:variant>
        <vt:lpstr>Tema</vt:lpstr>
      </vt:variant>
      <vt:variant>
        <vt:i4>1</vt:i4>
      </vt:variant>
      <vt:variant>
        <vt:lpstr>Slayt Başlıkları</vt:lpstr>
      </vt:variant>
      <vt:variant>
        <vt:i4>21</vt:i4>
      </vt:variant>
    </vt:vector>
  </HeadingPairs>
  <TitlesOfParts>
    <vt:vector size="22" baseType="lpstr">
      <vt:lpstr>Office Teması</vt:lpstr>
      <vt:lpstr>Slayt 1</vt:lpstr>
      <vt:lpstr>Slayt 2</vt:lpstr>
      <vt:lpstr>Slayt 3</vt:lpstr>
      <vt:lpstr>Slayt 4</vt:lpstr>
      <vt:lpstr>Slayt 5</vt:lpstr>
      <vt:lpstr>Slayt 6</vt:lpstr>
      <vt:lpstr>Slayt 7</vt:lpstr>
      <vt:lpstr>Slayt 8</vt:lpstr>
      <vt:lpstr>Slayt 9</vt:lpstr>
      <vt:lpstr>Slayt 10</vt:lpstr>
      <vt:lpstr>Slayt 11</vt:lpstr>
      <vt:lpstr>Slayt 12</vt:lpstr>
      <vt:lpstr>Slayt 13</vt:lpstr>
      <vt:lpstr>Slayt 14</vt:lpstr>
      <vt:lpstr>Slayt 15</vt:lpstr>
      <vt:lpstr>Slayt 16</vt:lpstr>
      <vt:lpstr>Slayt 17</vt:lpstr>
      <vt:lpstr>Slayt 18</vt:lpstr>
      <vt:lpstr>Slayt 19</vt:lpstr>
      <vt:lpstr>Slayt 20</vt:lpstr>
      <vt:lpstr>Slayt 21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Tayfur</cp:lastModifiedBy>
  <cp:revision>270</cp:revision>
  <dcterms:created xsi:type="dcterms:W3CDTF">2018-02-07T07:43:50Z</dcterms:created>
  <dcterms:modified xsi:type="dcterms:W3CDTF">2020-03-06T13:42:14Z</dcterms:modified>
</cp:coreProperties>
</file>